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401" r:id="rId4"/>
    <p:sldId id="454" r:id="rId5"/>
    <p:sldId id="453" r:id="rId6"/>
    <p:sldId id="446" r:id="rId7"/>
    <p:sldId id="415" r:id="rId8"/>
    <p:sldId id="448" r:id="rId9"/>
    <p:sldId id="449" r:id="rId10"/>
    <p:sldId id="447" r:id="rId11"/>
    <p:sldId id="455" r:id="rId12"/>
    <p:sldId id="45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5" autoAdjust="0"/>
    <p:restoredTop sz="94660"/>
  </p:normalViewPr>
  <p:slideViewPr>
    <p:cSldViewPr showGuides="1">
      <p:cViewPr varScale="1">
        <p:scale>
          <a:sx n="102" d="100"/>
          <a:sy n="102" d="100"/>
        </p:scale>
        <p:origin x="-336" y="-96"/>
      </p:cViewPr>
      <p:guideLst>
        <p:guide orient="horz" pos="2160"/>
        <p:guide pos="28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FC5ED-F768-46E4-9E34-38DB5357E62F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11A53-67E1-495B-91F2-37EB618CD39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Freeform 40"/>
          <p:cNvSpPr/>
          <p:nvPr/>
        </p:nvSpPr>
        <p:spPr bwMode="gray">
          <a:xfrm>
            <a:off x="0" y="6048375"/>
            <a:ext cx="2762250" cy="809625"/>
          </a:xfrm>
          <a:custGeom>
            <a:avLst/>
            <a:gdLst>
              <a:gd name="T0" fmla="*/ 0 w 1740"/>
              <a:gd name="T1" fmla="*/ 0 h 510"/>
              <a:gd name="T2" fmla="*/ 0 w 1740"/>
              <a:gd name="T3" fmla="*/ 510 h 510"/>
              <a:gd name="T4" fmla="*/ 1740 w 1740"/>
              <a:gd name="T5" fmla="*/ 510 h 510"/>
              <a:gd name="T6" fmla="*/ 1595 w 1740"/>
              <a:gd name="T7" fmla="*/ 30 h 510"/>
              <a:gd name="T8" fmla="*/ 0 w 1740"/>
              <a:gd name="T9" fmla="*/ 0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40" h="510">
                <a:moveTo>
                  <a:pt x="0" y="0"/>
                </a:moveTo>
                <a:lnTo>
                  <a:pt x="0" y="510"/>
                </a:lnTo>
                <a:cubicBezTo>
                  <a:pt x="0" y="510"/>
                  <a:pt x="870" y="510"/>
                  <a:pt x="1740" y="510"/>
                </a:cubicBezTo>
                <a:cubicBezTo>
                  <a:pt x="1650" y="258"/>
                  <a:pt x="1595" y="30"/>
                  <a:pt x="1595" y="30"/>
                </a:cubicBezTo>
                <a:cubicBezTo>
                  <a:pt x="798" y="54"/>
                  <a:pt x="0" y="0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3" name="Freeform 41"/>
          <p:cNvSpPr/>
          <p:nvPr/>
        </p:nvSpPr>
        <p:spPr bwMode="gray">
          <a:xfrm>
            <a:off x="2590800" y="4705350"/>
            <a:ext cx="6400800" cy="2152650"/>
          </a:xfrm>
          <a:custGeom>
            <a:avLst/>
            <a:gdLst>
              <a:gd name="T0" fmla="*/ 1116 w 4032"/>
              <a:gd name="T1" fmla="*/ 0 h 1356"/>
              <a:gd name="T2" fmla="*/ 3840 w 4032"/>
              <a:gd name="T3" fmla="*/ 636 h 1356"/>
              <a:gd name="T4" fmla="*/ 4032 w 4032"/>
              <a:gd name="T5" fmla="*/ 1356 h 1356"/>
              <a:gd name="T6" fmla="*/ 288 w 4032"/>
              <a:gd name="T7" fmla="*/ 1356 h 1356"/>
              <a:gd name="T8" fmla="*/ 0 w 4032"/>
              <a:gd name="T9" fmla="*/ 828 h 1356"/>
              <a:gd name="T10" fmla="*/ 1116 w 4032"/>
              <a:gd name="T11" fmla="*/ 0 h 1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32" h="1356">
                <a:moveTo>
                  <a:pt x="1116" y="0"/>
                </a:moveTo>
                <a:cubicBezTo>
                  <a:pt x="2370" y="1254"/>
                  <a:pt x="3840" y="636"/>
                  <a:pt x="3840" y="636"/>
                </a:cubicBezTo>
                <a:cubicBezTo>
                  <a:pt x="4032" y="966"/>
                  <a:pt x="4032" y="1356"/>
                  <a:pt x="4032" y="1356"/>
                </a:cubicBezTo>
                <a:cubicBezTo>
                  <a:pt x="4032" y="1356"/>
                  <a:pt x="2160" y="1356"/>
                  <a:pt x="288" y="1356"/>
                </a:cubicBezTo>
                <a:cubicBezTo>
                  <a:pt x="120" y="1140"/>
                  <a:pt x="0" y="828"/>
                  <a:pt x="0" y="828"/>
                </a:cubicBezTo>
                <a:lnTo>
                  <a:pt x="1116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4" name="Freeform 42"/>
          <p:cNvSpPr/>
          <p:nvPr/>
        </p:nvSpPr>
        <p:spPr bwMode="gray">
          <a:xfrm>
            <a:off x="4400550" y="781050"/>
            <a:ext cx="4743450" cy="5048250"/>
          </a:xfrm>
          <a:custGeom>
            <a:avLst/>
            <a:gdLst>
              <a:gd name="T0" fmla="*/ 510 w 2988"/>
              <a:gd name="T1" fmla="*/ 1098 h 3180"/>
              <a:gd name="T2" fmla="*/ 2280 w 2988"/>
              <a:gd name="T3" fmla="*/ 0 h 3180"/>
              <a:gd name="T4" fmla="*/ 2988 w 2988"/>
              <a:gd name="T5" fmla="*/ 342 h 3180"/>
              <a:gd name="T6" fmla="*/ 2988 w 2988"/>
              <a:gd name="T7" fmla="*/ 2772 h 3180"/>
              <a:gd name="T8" fmla="*/ 1452 w 2988"/>
              <a:gd name="T9" fmla="*/ 3060 h 3180"/>
              <a:gd name="T10" fmla="*/ 0 w 2988"/>
              <a:gd name="T11" fmla="*/ 2406 h 3180"/>
              <a:gd name="T12" fmla="*/ 510 w 2988"/>
              <a:gd name="T13" fmla="*/ 1098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88" h="3180">
                <a:moveTo>
                  <a:pt x="510" y="1098"/>
                </a:moveTo>
                <a:cubicBezTo>
                  <a:pt x="1710" y="840"/>
                  <a:pt x="2280" y="0"/>
                  <a:pt x="2280" y="0"/>
                </a:cubicBezTo>
                <a:cubicBezTo>
                  <a:pt x="2700" y="96"/>
                  <a:pt x="2988" y="342"/>
                  <a:pt x="2988" y="342"/>
                </a:cubicBezTo>
                <a:lnTo>
                  <a:pt x="2988" y="2772"/>
                </a:lnTo>
                <a:cubicBezTo>
                  <a:pt x="2988" y="2772"/>
                  <a:pt x="2202" y="3180"/>
                  <a:pt x="1452" y="3060"/>
                </a:cubicBezTo>
                <a:cubicBezTo>
                  <a:pt x="636" y="2940"/>
                  <a:pt x="0" y="2406"/>
                  <a:pt x="0" y="2406"/>
                </a:cubicBezTo>
                <a:lnTo>
                  <a:pt x="510" y="10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5" name="Freeform 43"/>
          <p:cNvSpPr/>
          <p:nvPr/>
        </p:nvSpPr>
        <p:spPr bwMode="gray">
          <a:xfrm>
            <a:off x="4800600" y="0"/>
            <a:ext cx="3276600" cy="2409825"/>
          </a:xfrm>
          <a:custGeom>
            <a:avLst/>
            <a:gdLst>
              <a:gd name="T0" fmla="*/ 0 w 2064"/>
              <a:gd name="T1" fmla="*/ 0 h 1518"/>
              <a:gd name="T2" fmla="*/ 276 w 2064"/>
              <a:gd name="T3" fmla="*/ 1518 h 1518"/>
              <a:gd name="T4" fmla="*/ 2064 w 2064"/>
              <a:gd name="T5" fmla="*/ 0 h 1518"/>
              <a:gd name="T6" fmla="*/ 0 w 2064"/>
              <a:gd name="T7" fmla="*/ 0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64" h="1518">
                <a:moveTo>
                  <a:pt x="0" y="0"/>
                </a:moveTo>
                <a:cubicBezTo>
                  <a:pt x="0" y="0"/>
                  <a:pt x="138" y="759"/>
                  <a:pt x="276" y="1518"/>
                </a:cubicBezTo>
                <a:cubicBezTo>
                  <a:pt x="1518" y="1194"/>
                  <a:pt x="2064" y="0"/>
                  <a:pt x="206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51" name="Freeform 79"/>
          <p:cNvSpPr/>
          <p:nvPr/>
        </p:nvSpPr>
        <p:spPr bwMode="gray">
          <a:xfrm>
            <a:off x="0" y="0"/>
            <a:ext cx="6583363" cy="7267575"/>
          </a:xfrm>
          <a:custGeom>
            <a:avLst/>
            <a:gdLst>
              <a:gd name="T0" fmla="*/ 0 w 4014"/>
              <a:gd name="T1" fmla="*/ 0 h 4455"/>
              <a:gd name="T2" fmla="*/ 3612 w 4014"/>
              <a:gd name="T3" fmla="*/ 0 h 4455"/>
              <a:gd name="T4" fmla="*/ 3222 w 4014"/>
              <a:gd name="T5" fmla="*/ 3042 h 4455"/>
              <a:gd name="T6" fmla="*/ 0 w 4014"/>
              <a:gd name="T7" fmla="*/ 3744 h 4455"/>
              <a:gd name="T8" fmla="*/ 0 w 4014"/>
              <a:gd name="T9" fmla="*/ 0 h 4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7" name="Freeform 45"/>
          <p:cNvSpPr/>
          <p:nvPr/>
        </p:nvSpPr>
        <p:spPr bwMode="gray">
          <a:xfrm>
            <a:off x="0" y="0"/>
            <a:ext cx="6372225" cy="7072313"/>
          </a:xfrm>
          <a:custGeom>
            <a:avLst/>
            <a:gdLst>
              <a:gd name="T0" fmla="*/ 0 w 4014"/>
              <a:gd name="T1" fmla="*/ 0 h 4455"/>
              <a:gd name="T2" fmla="*/ 3612 w 4014"/>
              <a:gd name="T3" fmla="*/ 0 h 4455"/>
              <a:gd name="T4" fmla="*/ 3222 w 4014"/>
              <a:gd name="T5" fmla="*/ 3042 h 4455"/>
              <a:gd name="T6" fmla="*/ 0 w 4014"/>
              <a:gd name="T7" fmla="*/ 3744 h 4455"/>
              <a:gd name="T8" fmla="*/ 0 w 4014"/>
              <a:gd name="T9" fmla="*/ 0 h 4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25490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9" name="Line 47"/>
          <p:cNvSpPr>
            <a:spLocks noChangeShapeType="1"/>
          </p:cNvSpPr>
          <p:nvPr/>
        </p:nvSpPr>
        <p:spPr bwMode="gray">
          <a:xfrm>
            <a:off x="250825" y="1588"/>
            <a:ext cx="0" cy="6015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0" name="Line 48"/>
          <p:cNvSpPr>
            <a:spLocks noChangeShapeType="1"/>
          </p:cNvSpPr>
          <p:nvPr/>
        </p:nvSpPr>
        <p:spPr bwMode="gray">
          <a:xfrm>
            <a:off x="1293813" y="1588"/>
            <a:ext cx="0" cy="62071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1" name="Line 49"/>
          <p:cNvSpPr>
            <a:spLocks noChangeShapeType="1"/>
          </p:cNvSpPr>
          <p:nvPr/>
        </p:nvSpPr>
        <p:spPr bwMode="gray">
          <a:xfrm>
            <a:off x="2338388" y="1588"/>
            <a:ext cx="0" cy="61833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2" name="Line 50"/>
          <p:cNvSpPr>
            <a:spLocks noChangeShapeType="1"/>
          </p:cNvSpPr>
          <p:nvPr/>
        </p:nvSpPr>
        <p:spPr bwMode="gray">
          <a:xfrm>
            <a:off x="3382963" y="1588"/>
            <a:ext cx="0" cy="5972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gray">
          <a:xfrm>
            <a:off x="4427538" y="1588"/>
            <a:ext cx="0" cy="54498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5" name="Line 53"/>
          <p:cNvSpPr>
            <a:spLocks noChangeShapeType="1"/>
          </p:cNvSpPr>
          <p:nvPr/>
        </p:nvSpPr>
        <p:spPr bwMode="gray">
          <a:xfrm rot="5400000">
            <a:off x="2913063" y="-2654300"/>
            <a:ext cx="0" cy="5813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gray">
          <a:xfrm rot="5400000">
            <a:off x="3006725" y="-1682750"/>
            <a:ext cx="0" cy="6000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7" name="Line 55"/>
          <p:cNvSpPr>
            <a:spLocks noChangeShapeType="1"/>
          </p:cNvSpPr>
          <p:nvPr/>
        </p:nvSpPr>
        <p:spPr bwMode="gray">
          <a:xfrm rot="5400000">
            <a:off x="3011488" y="-622300"/>
            <a:ext cx="0" cy="60102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8" name="Line 56"/>
          <p:cNvSpPr>
            <a:spLocks noChangeShapeType="1"/>
          </p:cNvSpPr>
          <p:nvPr/>
        </p:nvSpPr>
        <p:spPr bwMode="gray">
          <a:xfrm rot="5400000">
            <a:off x="2907507" y="548481"/>
            <a:ext cx="0" cy="58023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9" name="Line 57"/>
          <p:cNvSpPr>
            <a:spLocks noChangeShapeType="1"/>
          </p:cNvSpPr>
          <p:nvPr/>
        </p:nvSpPr>
        <p:spPr bwMode="gray">
          <a:xfrm rot="5400000">
            <a:off x="2666207" y="1854993"/>
            <a:ext cx="0" cy="53197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30" name="Line 58"/>
          <p:cNvSpPr>
            <a:spLocks noChangeShapeType="1"/>
          </p:cNvSpPr>
          <p:nvPr/>
        </p:nvSpPr>
        <p:spPr bwMode="gray">
          <a:xfrm rot="5400000">
            <a:off x="2115344" y="3472656"/>
            <a:ext cx="0" cy="421798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2362200" y="277813"/>
            <a:ext cx="1012825" cy="1025525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32" name="Rectangle 60"/>
          <p:cNvSpPr>
            <a:spLocks noChangeArrowheads="1"/>
          </p:cNvSpPr>
          <p:nvPr/>
        </p:nvSpPr>
        <p:spPr bwMode="gray">
          <a:xfrm>
            <a:off x="285750" y="2427288"/>
            <a:ext cx="1012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33" name="Rectangle 61"/>
          <p:cNvSpPr>
            <a:spLocks noChangeArrowheads="1"/>
          </p:cNvSpPr>
          <p:nvPr/>
        </p:nvSpPr>
        <p:spPr bwMode="gray">
          <a:xfrm>
            <a:off x="0" y="271463"/>
            <a:ext cx="250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34" name="Rectangle 62"/>
          <p:cNvSpPr>
            <a:spLocks noChangeArrowheads="1"/>
          </p:cNvSpPr>
          <p:nvPr/>
        </p:nvSpPr>
        <p:spPr bwMode="gray">
          <a:xfrm>
            <a:off x="1331913" y="1588"/>
            <a:ext cx="1012825" cy="23495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36" name="Freeform 64"/>
          <p:cNvSpPr/>
          <p:nvPr/>
        </p:nvSpPr>
        <p:spPr bwMode="gray">
          <a:xfrm>
            <a:off x="2365375" y="4541838"/>
            <a:ext cx="1009650" cy="1033462"/>
          </a:xfrm>
          <a:custGeom>
            <a:avLst/>
            <a:gdLst>
              <a:gd name="T0" fmla="*/ 0 w 636"/>
              <a:gd name="T1" fmla="*/ 0 h 651"/>
              <a:gd name="T2" fmla="*/ 0 w 636"/>
              <a:gd name="T3" fmla="*/ 645 h 651"/>
              <a:gd name="T4" fmla="*/ 636 w 636"/>
              <a:gd name="T5" fmla="*/ 651 h 651"/>
              <a:gd name="T6" fmla="*/ 632 w 636"/>
              <a:gd name="T7" fmla="*/ 0 h 651"/>
              <a:gd name="T8" fmla="*/ 0 w 636"/>
              <a:gd name="T9" fmla="*/ 0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6" h="651">
                <a:moveTo>
                  <a:pt x="0" y="0"/>
                </a:moveTo>
                <a:lnTo>
                  <a:pt x="0" y="645"/>
                </a:lnTo>
                <a:lnTo>
                  <a:pt x="636" y="651"/>
                </a:lnTo>
                <a:lnTo>
                  <a:pt x="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gray">
          <a:xfrm>
            <a:off x="285750" y="243522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3375" y="5084763"/>
            <a:ext cx="6400800" cy="457200"/>
          </a:xfrm>
        </p:spPr>
        <p:txBody>
          <a:bodyPr/>
          <a:lstStyle>
            <a:lvl1pPr marL="0" indent="0">
              <a:buFontTx/>
              <a:buNone/>
              <a:defRPr sz="1600">
                <a:latin typeface="Times New Roman" panose="02020603050405020304" pitchFamily="18" charset="0"/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07150"/>
            <a:ext cx="2895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705EA-BA83-416E-9BDD-46A1ECAAB997}" type="slidenum">
              <a:rPr lang="ru-RU" smtClean="0"/>
            </a:fld>
            <a:endParaRPr lang="ru-RU"/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gray">
          <a:xfrm>
            <a:off x="333375" y="4714875"/>
            <a:ext cx="13033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ru-RU" sz="2200">
                <a:latin typeface="Arial Black" panose="020B0A04020102020204" pitchFamily="34" charset="0"/>
              </a:rPr>
              <a:t>L/O/G/O</a:t>
            </a:r>
            <a:endParaRPr lang="en-US" altLang="ru-RU" sz="2200">
              <a:latin typeface="Arial Black" panose="020B0A04020102020204" pitchFamily="34" charset="0"/>
            </a:endParaRPr>
          </a:p>
        </p:txBody>
      </p:sp>
      <p:grpSp>
        <p:nvGrpSpPr>
          <p:cNvPr id="3143" name="Group 71"/>
          <p:cNvGrpSpPr/>
          <p:nvPr/>
        </p:nvGrpSpPr>
        <p:grpSpPr bwMode="auto">
          <a:xfrm>
            <a:off x="8077200" y="0"/>
            <a:ext cx="1076325" cy="6858000"/>
            <a:chOff x="5088" y="0"/>
            <a:chExt cx="678" cy="4320"/>
          </a:xfrm>
        </p:grpSpPr>
        <p:sp>
          <p:nvSpPr>
            <p:cNvPr id="3138" name="Freeform 66"/>
            <p:cNvSpPr/>
            <p:nvPr userDrawn="1"/>
          </p:nvSpPr>
          <p:spPr bwMode="gray">
            <a:xfrm>
              <a:off x="5088" y="0"/>
              <a:ext cx="672" cy="702"/>
            </a:xfrm>
            <a:custGeom>
              <a:avLst/>
              <a:gdLst>
                <a:gd name="T0" fmla="*/ 0 w 672"/>
                <a:gd name="T1" fmla="*/ 432 h 720"/>
                <a:gd name="T2" fmla="*/ 288 w 672"/>
                <a:gd name="T3" fmla="*/ 0 h 720"/>
                <a:gd name="T4" fmla="*/ 672 w 672"/>
                <a:gd name="T5" fmla="*/ 0 h 720"/>
                <a:gd name="T6" fmla="*/ 672 w 672"/>
                <a:gd name="T7" fmla="*/ 720 h 720"/>
                <a:gd name="T8" fmla="*/ 0 w 672"/>
                <a:gd name="T9" fmla="*/ 432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2" h="720">
                  <a:moveTo>
                    <a:pt x="0" y="432"/>
                  </a:moveTo>
                  <a:cubicBezTo>
                    <a:pt x="186" y="216"/>
                    <a:pt x="288" y="0"/>
                    <a:pt x="288" y="0"/>
                  </a:cubicBezTo>
                  <a:lnTo>
                    <a:pt x="672" y="0"/>
                  </a:lnTo>
                  <a:lnTo>
                    <a:pt x="672" y="720"/>
                  </a:lnTo>
                  <a:cubicBezTo>
                    <a:pt x="672" y="720"/>
                    <a:pt x="384" y="516"/>
                    <a:pt x="0" y="432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39" name="Freeform 67"/>
            <p:cNvSpPr/>
            <p:nvPr userDrawn="1"/>
          </p:nvSpPr>
          <p:spPr bwMode="gray">
            <a:xfrm>
              <a:off x="5602" y="3496"/>
              <a:ext cx="164" cy="824"/>
            </a:xfrm>
            <a:custGeom>
              <a:avLst/>
              <a:gdLst>
                <a:gd name="T0" fmla="*/ 206 w 212"/>
                <a:gd name="T1" fmla="*/ 0 h 824"/>
                <a:gd name="T2" fmla="*/ 0 w 212"/>
                <a:gd name="T3" fmla="*/ 82 h 824"/>
                <a:gd name="T4" fmla="*/ 168 w 212"/>
                <a:gd name="T5" fmla="*/ 824 h 824"/>
                <a:gd name="T6" fmla="*/ 212 w 212"/>
                <a:gd name="T7" fmla="*/ 822 h 824"/>
                <a:gd name="T8" fmla="*/ 206 w 212"/>
                <a:gd name="T9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824">
                  <a:moveTo>
                    <a:pt x="206" y="0"/>
                  </a:moveTo>
                  <a:cubicBezTo>
                    <a:pt x="104" y="54"/>
                    <a:pt x="0" y="82"/>
                    <a:pt x="0" y="82"/>
                  </a:cubicBezTo>
                  <a:cubicBezTo>
                    <a:pt x="0" y="82"/>
                    <a:pt x="148" y="378"/>
                    <a:pt x="168" y="824"/>
                  </a:cubicBezTo>
                  <a:lnTo>
                    <a:pt x="212" y="822"/>
                  </a:lnTo>
                  <a:cubicBezTo>
                    <a:pt x="212" y="822"/>
                    <a:pt x="209" y="411"/>
                    <a:pt x="206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52" name="Rectangle 80"/>
          <p:cNvSpPr>
            <a:spLocks noChangeArrowheads="1"/>
          </p:cNvSpPr>
          <p:nvPr/>
        </p:nvSpPr>
        <p:spPr bwMode="gray">
          <a:xfrm>
            <a:off x="5495925" y="1333500"/>
            <a:ext cx="660400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gray">
          <a:xfrm>
            <a:off x="5480050" y="1588"/>
            <a:ext cx="0" cy="42386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54" name="Rectangle 82"/>
          <p:cNvSpPr>
            <a:spLocks noChangeArrowheads="1"/>
          </p:cNvSpPr>
          <p:nvPr/>
        </p:nvSpPr>
        <p:spPr bwMode="gray">
          <a:xfrm>
            <a:off x="4457700" y="349567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33375" y="1884363"/>
            <a:ext cx="8229600" cy="1470025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pic>
        <p:nvPicPr>
          <p:cNvPr id="3155" name="Picture 83" descr="wa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393398">
            <a:off x="2667000" y="609600"/>
            <a:ext cx="2663825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 tmFilter="0, 0; .2, .5; .8, .5; 1, 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000" autoRev="1" fill="hold"/>
                                        <p:tgtEl>
                                          <p:spTgt spid="3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3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 tmFilter="0, 0; .2, .5; .8, .5; 1, 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000" autoRev="1" fill="hold"/>
                                        <p:tgtEl>
                                          <p:spTgt spid="3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 tmFilter="0, 0; .2, .5; .8, .5; 1, 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1000" autoRev="1" fill="hold"/>
                                        <p:tgtEl>
                                          <p:spTgt spid="3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9" presetClass="emph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mph" presetSubtype="0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9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" grpId="0" animBg="1"/>
      <p:bldP spid="3112" grpId="1" animBg="1"/>
      <p:bldP spid="3112" grpId="2" animBg="1"/>
      <p:bldP spid="3112" grpId="3" animBg="1"/>
      <p:bldP spid="3113" grpId="0" animBg="1"/>
      <p:bldP spid="3113" grpId="1" animBg="1"/>
      <p:bldP spid="3113" grpId="2" animBg="1"/>
      <p:bldP spid="3113" grpId="3" animBg="1"/>
      <p:bldP spid="3114" grpId="0" animBg="1"/>
      <p:bldP spid="3114" grpId="1" animBg="1"/>
      <p:bldP spid="3114" grpId="2" animBg="1"/>
      <p:bldP spid="3114" grpId="3" animBg="1"/>
      <p:bldP spid="3115" grpId="0" animBg="1"/>
      <p:bldP spid="3115" grpId="1" animBg="1"/>
      <p:bldP spid="3115" grpId="2" animBg="1"/>
      <p:bldP spid="3115" grpId="3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2E235-2A4E-4CE8-AB74-88FD04B6261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805F9-301C-4D52-BC14-B0B54F16E62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B8C8F-164B-484D-9363-12E2E4FAB8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8FF64-446D-4F5D-8294-987623A757E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EA0B0-C746-478B-A8C9-94EBBEEBAEC6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E0FFB-9353-4734-B3C6-AF945EEEC55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33D4F-98B6-43A5-BEA7-35E401D866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83079-9513-4019-A104-9FFC4F7A867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19536-1F55-4DE6-AEE6-93E993EB5FC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25438"/>
            <a:ext cx="2057400" cy="5800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25438"/>
            <a:ext cx="6019800" cy="5800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CA032-4D42-43FC-9A3E-4FE61733554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5D6A8-49FC-4124-8BCB-F9F16076DA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5D6A8-49FC-4124-8BCB-F9F16076DA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 hasCustomPrompt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15628-9A06-462A-BDE7-E79C77A25B3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 hasCustomPrompt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5D6A8-49FC-4124-8BCB-F9F16076DA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 hasCustomPrompt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5D6A8-49FC-4124-8BCB-F9F16076DA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2.png"/><Relationship Id="rId17" Type="http://schemas.openxmlformats.org/officeDocument/2006/relationships/image" Target="../media/image1.png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/>
          <p:nvPr/>
        </p:nvSpPr>
        <p:spPr bwMode="gray">
          <a:xfrm>
            <a:off x="-9525" y="-9525"/>
            <a:ext cx="9156700" cy="6872288"/>
          </a:xfrm>
          <a:custGeom>
            <a:avLst/>
            <a:gdLst>
              <a:gd name="T0" fmla="*/ 5766 w 5768"/>
              <a:gd name="T1" fmla="*/ 605 h 4329"/>
              <a:gd name="T2" fmla="*/ 5768 w 5768"/>
              <a:gd name="T3" fmla="*/ 4325 h 4329"/>
              <a:gd name="T4" fmla="*/ 1082 w 5768"/>
              <a:gd name="T5" fmla="*/ 4329 h 4329"/>
              <a:gd name="T6" fmla="*/ 13 w 5768"/>
              <a:gd name="T7" fmla="*/ 3351 h 4329"/>
              <a:gd name="T8" fmla="*/ 0 w 5768"/>
              <a:gd name="T9" fmla="*/ 0 h 4329"/>
              <a:gd name="T10" fmla="*/ 2428 w 5768"/>
              <a:gd name="T11" fmla="*/ 7 h 4329"/>
              <a:gd name="T12" fmla="*/ 5766 w 5768"/>
              <a:gd name="T13" fmla="*/ 605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" name="Freeform 9"/>
          <p:cNvSpPr/>
          <p:nvPr/>
        </p:nvSpPr>
        <p:spPr bwMode="gray">
          <a:xfrm>
            <a:off x="-4763" y="5500688"/>
            <a:ext cx="1441451" cy="1358900"/>
          </a:xfrm>
          <a:custGeom>
            <a:avLst/>
            <a:gdLst>
              <a:gd name="T0" fmla="*/ 0 w 1089"/>
              <a:gd name="T1" fmla="*/ 0 h 1100"/>
              <a:gd name="T2" fmla="*/ 0 w 1089"/>
              <a:gd name="T3" fmla="*/ 1100 h 1100"/>
              <a:gd name="T4" fmla="*/ 1089 w 1089"/>
              <a:gd name="T5" fmla="*/ 1100 h 1100"/>
              <a:gd name="T6" fmla="*/ 0 w 1089"/>
              <a:gd name="T7" fmla="*/ 0 h 1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altLang="ru-RU" smtClean="0"/>
              <a:t>Образец текста</a:t>
            </a:r>
            <a:endParaRPr lang="ru-RU" altLang="ru-RU" smtClean="0"/>
          </a:p>
          <a:p>
            <a:pPr lvl="1"/>
            <a:r>
              <a:rPr lang="ru-RU" altLang="ru-RU" smtClean="0"/>
              <a:t>Второй уровень</a:t>
            </a:r>
            <a:endParaRPr lang="ru-RU" altLang="ru-RU" smtClean="0"/>
          </a:p>
          <a:p>
            <a:pPr lvl="2"/>
            <a:r>
              <a:rPr lang="ru-RU" altLang="ru-RU" smtClean="0"/>
              <a:t>Третий уровень</a:t>
            </a:r>
            <a:endParaRPr lang="ru-RU" altLang="ru-RU" smtClean="0"/>
          </a:p>
          <a:p>
            <a:pPr lvl="3"/>
            <a:r>
              <a:rPr lang="ru-RU" altLang="ru-RU" smtClean="0"/>
              <a:t>Четвертый уровень</a:t>
            </a:r>
            <a:endParaRPr lang="ru-RU" altLang="ru-RU" smtClean="0"/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>
              <a:defRPr/>
            </a:pPr>
            <a:fld id="{1A35D6A8-49FC-4124-8BCB-F9F16076DA28}" type="slidenum">
              <a:rPr lang="ru-RU" smtClean="0"/>
            </a:fld>
            <a:endParaRPr lang="ru-RU"/>
          </a:p>
        </p:txBody>
      </p:sp>
      <p:sp>
        <p:nvSpPr>
          <p:cNvPr id="1060" name="Freeform 36"/>
          <p:cNvSpPr/>
          <p:nvPr/>
        </p:nvSpPr>
        <p:spPr bwMode="gray">
          <a:xfrm>
            <a:off x="4041775" y="0"/>
            <a:ext cx="5105400" cy="739775"/>
          </a:xfrm>
          <a:custGeom>
            <a:avLst/>
            <a:gdLst>
              <a:gd name="T0" fmla="*/ 3130 w 3130"/>
              <a:gd name="T1" fmla="*/ 453 h 453"/>
              <a:gd name="T2" fmla="*/ 3130 w 3130"/>
              <a:gd name="T3" fmla="*/ 0 h 453"/>
              <a:gd name="T4" fmla="*/ 0 w 3130"/>
              <a:gd name="T5" fmla="*/ 0 h 453"/>
              <a:gd name="T6" fmla="*/ 3130 w 3130"/>
              <a:gd name="T7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5438"/>
            <a:ext cx="8229600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pic>
        <p:nvPicPr>
          <p:cNvPr id="1061" name="Picture 37" descr="water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 animBg="1"/>
      <p:bldP spid="1060" grpId="0" animBg="1"/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Здоровьесберегающие технологии</a:t>
            </a:r>
            <a:r>
              <a:rPr lang="ru-RU" altLang="en-US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 занятиях творчеством детей дошкольного возраста в ЦДТ «Ирбис»</a:t>
            </a:r>
            <a:r>
              <a:rPr lang="ru-RU" altLang="en-US" sz="4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br>
              <a:rPr lang="ru-RU" sz="4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ПДО Олина И.М.</a:t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3"/>
          <p:cNvSpPr txBox="1"/>
          <p:nvPr/>
        </p:nvSpPr>
        <p:spPr bwMode="gray">
          <a:xfrm>
            <a:off x="323528" y="4639547"/>
            <a:ext cx="1286297" cy="504477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6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ru-RU" kern="0" dirty="0"/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9518" y="3354388"/>
            <a:ext cx="1579562" cy="158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Изображение 1" descr="3eef03b7-c1dc-53d1-88bf-693cb62afa6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15" y="2432685"/>
            <a:ext cx="5046345" cy="3955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27100"/>
          </a:xfrm>
        </p:spPr>
        <p:txBody>
          <a:bodyPr/>
          <a:lstStyle/>
          <a:p>
            <a:r>
              <a:rPr lang="ru-RU" sz="3600" dirty="0"/>
              <a:t>Что такое здоровьесберегающая   технология? </a:t>
            </a:r>
            <a:endParaRPr lang="ru-RU" sz="3600" dirty="0"/>
          </a:p>
        </p:txBody>
      </p:sp>
      <p:pic>
        <p:nvPicPr>
          <p:cNvPr id="4" name="Замещающее содержимое 3" descr="здоровье сбер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75740" y="1917065"/>
            <a:ext cx="6033770" cy="4525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27100"/>
          </a:xfrm>
        </p:spPr>
        <p:txBody>
          <a:bodyPr/>
          <a:lstStyle/>
          <a:p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525963"/>
          </a:xfrm>
        </p:spPr>
        <p:txBody>
          <a:bodyPr/>
          <a:lstStyle/>
          <a:p>
            <a:endParaRPr lang="ru-RU" b="1" dirty="0"/>
          </a:p>
        </p:txBody>
      </p:sp>
      <p:pic>
        <p:nvPicPr>
          <p:cNvPr id="4" name="Изображение 3" descr="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621030"/>
            <a:ext cx="7762240" cy="5537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27100"/>
          </a:xfrm>
        </p:spPr>
        <p:txBody>
          <a:bodyPr/>
          <a:lstStyle/>
          <a:p>
            <a:r>
              <a:rPr lang="ru-RU" altLang="en-US" sz="3600" dirty="0" err="1" smtClean="0"/>
              <a:t>           Основное  н</a:t>
            </a:r>
            <a:r>
              <a:rPr lang="en-US" sz="3600" dirty="0" err="1" smtClean="0"/>
              <a:t>азначение</a:t>
            </a:r>
            <a:r>
              <a:rPr lang="en-US" sz="3600" dirty="0" smtClean="0"/>
              <a:t> </a:t>
            </a:r>
            <a:r>
              <a:rPr lang="en-US" sz="3600" dirty="0" err="1" smtClean="0"/>
              <a:t>здоровьесберегающих</a:t>
            </a:r>
            <a:r>
              <a:rPr lang="en-US" sz="3600" dirty="0" smtClean="0"/>
              <a:t> </a:t>
            </a:r>
            <a:r>
              <a:rPr lang="en-US" sz="3600" dirty="0" err="1" smtClean="0"/>
              <a:t>технологий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525963"/>
          </a:xfrm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err="1" smtClean="0">
                <a:solidFill>
                  <a:srgbClr val="002060"/>
                </a:solidFill>
              </a:rPr>
              <a:t>Уменьшение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стрессовых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перегрузок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err="1" smtClean="0">
                <a:solidFill>
                  <a:srgbClr val="002060"/>
                </a:solidFill>
              </a:rPr>
              <a:t>для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снижения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развития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болезней</a:t>
            </a:r>
            <a:endParaRPr lang="en-US" dirty="0" smtClean="0">
              <a:solidFill>
                <a:srgbClr val="002060"/>
              </a:solidFill>
            </a:endParaRP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err="1" smtClean="0">
                <a:solidFill>
                  <a:srgbClr val="002060"/>
                </a:solidFill>
              </a:rPr>
              <a:t>Поддержание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физического,психического,социального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здоровья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обучающихся</a:t>
            </a:r>
            <a:r>
              <a:rPr lang="ru-RU" altLang="en-US" dirty="0" err="1" smtClean="0">
                <a:solidFill>
                  <a:srgbClr val="002060"/>
                </a:solidFill>
              </a:rPr>
              <a:t> при выполнении задания</a:t>
            </a:r>
            <a:endParaRPr lang="en-US" dirty="0" smtClean="0">
              <a:solidFill>
                <a:srgbClr val="002060"/>
              </a:solidFill>
            </a:endParaRP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err="1" smtClean="0">
                <a:solidFill>
                  <a:srgbClr val="002060"/>
                </a:solidFill>
              </a:rPr>
              <a:t>Создание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благоприятной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эмоциональной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атмосферы</a:t>
            </a:r>
            <a:r>
              <a:rPr lang="ru-RU" altLang="en-US" dirty="0" err="1" smtClean="0">
                <a:solidFill>
                  <a:srgbClr val="002060"/>
                </a:solidFill>
              </a:rPr>
              <a:t> в процессе творчества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600" dirty="0" err="1" smtClean="0"/>
              <a:t>Возможности: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4968552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стимулировать</a:t>
            </a:r>
            <a:r>
              <a:rPr lang="de-DE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de-DE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</a:t>
            </a:r>
            <a:r>
              <a:rPr lang="de-DE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предотвращению</a:t>
            </a:r>
            <a:r>
              <a:rPr lang="de-DE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</a:t>
            </a:r>
            <a:r>
              <a:rPr lang="de-DE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переутомления</a:t>
            </a:r>
            <a:r>
              <a:rPr lang="de-DE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гиподинамии</a:t>
            </a:r>
            <a:r>
              <a:rPr lang="de-DE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других</a:t>
            </a:r>
            <a:r>
              <a:rPr lang="de-DE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дезаптационных</a:t>
            </a:r>
            <a:r>
              <a:rPr lang="de-DE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состояний</a:t>
            </a:r>
            <a:r>
              <a:rPr lang="ru-RU" alt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,погружая ребенка в атмосферу увлеченности творческим процессом,чередуя процесс с отдыхом </a:t>
            </a:r>
            <a:b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культуру здоровья обучающихся, мотивируя  их к ведению здорового образа жизни, предупреждению вредных привычек, предусматривающие также проведение организационно-воспитательной работы с дошкольниками,просвещение их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родителей.</a:t>
            </a:r>
            <a:endParaRPr lang="de-DE" sz="18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 затормозить развитие конкретного ребенка, сделать неуспешным, поддержать здоровье – и привести к его ухудшению, если…</a:t>
            </a:r>
            <a:endParaRPr lang="de-DE" sz="18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учитываются индивидуальные особенности восприятия, репрезентации, обработки информации обучащимися и т. д.; </a:t>
            </a:r>
            <a:b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между учителем и обучающимся складываются напряженные отношения; </a:t>
            </a:r>
            <a:b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учитель является «трудным» для конкретного обучающегося (этому </a:t>
            </a:r>
            <a:r>
              <a:rPr lang="ru-RU" alt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обучающемуся 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трудно понять объяснение именно этого учителя); </a:t>
            </a:r>
            <a:b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ранее ребенка учили по другой</a:t>
            </a:r>
            <a: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педтехнологии </a:t>
            </a:r>
            <a:br>
              <a:rPr lang="de-DE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de-DE" sz="18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435280" cy="1303362"/>
          </a:xfrm>
        </p:spPr>
        <p:txBody>
          <a:bodyPr/>
          <a:lstStyle/>
          <a:p>
            <a:r>
              <a:rPr lang="en-US" sz="4000" dirty="0" err="1" smtClean="0"/>
              <a:t>Место</a:t>
            </a:r>
            <a:r>
              <a:rPr lang="en-US" sz="4000" dirty="0" smtClean="0"/>
              <a:t> в </a:t>
            </a:r>
            <a:r>
              <a:rPr lang="en-US" sz="4000" dirty="0" err="1" smtClean="0"/>
              <a:t>образовательном</a:t>
            </a:r>
            <a:r>
              <a:rPr lang="en-US" sz="4000" dirty="0" smtClean="0"/>
              <a:t> </a:t>
            </a:r>
            <a:r>
              <a:rPr lang="en-US" sz="4000" dirty="0" err="1" smtClean="0"/>
              <a:t>процессе</a:t>
            </a:r>
            <a:r>
              <a:rPr lang="en-US" sz="4000" dirty="0" smtClean="0"/>
              <a:t>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err="1" smtClean="0">
                <a:solidFill>
                  <a:srgbClr val="002060"/>
                </a:solidFill>
                <a:sym typeface="+mn-ea"/>
              </a:rPr>
              <a:t>Коммуникативные</a:t>
            </a:r>
            <a:r>
              <a:rPr lang="en-US" dirty="0" smtClean="0">
                <a:solidFill>
                  <a:srgbClr val="002060"/>
                </a:solidFill>
                <a:sym typeface="+mn-ea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sym typeface="+mn-ea"/>
              </a:rPr>
              <a:t>игры</a:t>
            </a:r>
            <a:endParaRPr lang="en-US" dirty="0" smtClean="0">
              <a:solidFill>
                <a:srgbClr val="002060"/>
              </a:solidFill>
            </a:endParaRP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err="1" smtClean="0">
                <a:solidFill>
                  <a:srgbClr val="002060"/>
                </a:solidFill>
              </a:rPr>
              <a:t>Подвижные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игры</a:t>
            </a:r>
            <a:endParaRPr lang="en-US" dirty="0" smtClean="0">
              <a:solidFill>
                <a:srgbClr val="002060"/>
              </a:solidFill>
            </a:endParaRP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err="1" smtClean="0">
                <a:solidFill>
                  <a:srgbClr val="002060"/>
                </a:solidFill>
              </a:rPr>
              <a:t>Сказкотерапия</a:t>
            </a:r>
            <a:endParaRPr lang="ru-RU" dirty="0" smtClean="0">
              <a:solidFill>
                <a:srgbClr val="002060"/>
              </a:solidFill>
            </a:endParaRP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err="1" smtClean="0">
                <a:solidFill>
                  <a:srgbClr val="002060"/>
                </a:solidFill>
              </a:rPr>
              <a:t>Дидактические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паузы</a:t>
            </a:r>
            <a:endParaRPr lang="en-US" dirty="0" smtClean="0">
              <a:solidFill>
                <a:srgbClr val="002060"/>
              </a:solidFill>
            </a:endParaRP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err="1" smtClean="0">
                <a:solidFill>
                  <a:srgbClr val="002060"/>
                </a:solidFill>
                <a:sym typeface="+mn-ea"/>
              </a:rPr>
              <a:t>Самостоятельная</a:t>
            </a:r>
            <a:r>
              <a:rPr lang="en-US" dirty="0" smtClean="0">
                <a:solidFill>
                  <a:srgbClr val="002060"/>
                </a:solidFill>
                <a:sym typeface="+mn-ea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sym typeface="+mn-ea"/>
              </a:rPr>
              <a:t>деятельность</a:t>
            </a:r>
            <a:r>
              <a:rPr lang="en-US" dirty="0" smtClean="0">
                <a:solidFill>
                  <a:srgbClr val="002060"/>
                </a:solidFill>
                <a:sym typeface="+mn-ea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sym typeface="+mn-ea"/>
              </a:rPr>
              <a:t>детей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Изображение 3" descr="17476376513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775" y="4509135"/>
            <a:ext cx="3725545" cy="2277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27100"/>
          </a:xfrm>
        </p:spPr>
        <p:txBody>
          <a:bodyPr/>
          <a:lstStyle/>
          <a:p>
            <a:r>
              <a:rPr lang="en-US" dirty="0" err="1" smtClean="0"/>
              <a:t>Формы</a:t>
            </a:r>
            <a:r>
              <a:rPr lang="en-US" dirty="0" smtClean="0"/>
              <a:t> </a:t>
            </a:r>
            <a:r>
              <a:rPr lang="en-US" dirty="0" err="1" smtClean="0"/>
              <a:t>реализации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964488" cy="4968552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000" dirty="0"/>
              <a:t> 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медико-гигиенические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СанПинов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этим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физкультминуток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приемов арттерапии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r>
              <a:rPr lang="ru-RU" alt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проведения занятий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de-DE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endParaRPr lang="de-DE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7100"/>
          </a:xfrm>
        </p:spPr>
        <p:txBody>
          <a:bodyPr/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режиме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выбранной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964488" cy="4968552"/>
          </a:xfrm>
        </p:spPr>
        <p:txBody>
          <a:bodyPr/>
          <a:lstStyle/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Обстановка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гигиенические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освещённость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звуковых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раздражителей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4-7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чередования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УД (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7-10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словесный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наглядный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3).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Чередование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10-15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методов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способствующих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творческому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самовыражению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самих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моменты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паузы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минутки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и т. д. (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15-20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лёгких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3-4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повторениями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содержательной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здоровьем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ЗОЖ.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творческой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Стимуляция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 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</a:t>
            </a:r>
            <a:r>
              <a:rPr lang="ru-RU" alt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alt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эмоциональных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разрядок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затраченного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обучающимся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учебную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80%).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наступления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утомления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снижения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25-30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покойное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</a:t>
            </a:r>
            <a:r>
              <a:rPr 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de-DE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  <a:endParaRPr lang="ru-RU" altLang="de-DE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435280" cy="1303362"/>
          </a:xfrm>
        </p:spPr>
        <p:txBody>
          <a:bodyPr/>
          <a:lstStyle/>
          <a:p>
            <a:r>
              <a:rPr lang="en-US" dirty="0" err="1" smtClean="0"/>
              <a:t>Методическое</a:t>
            </a:r>
            <a:r>
              <a:rPr lang="en-US" dirty="0" smtClean="0"/>
              <a:t> </a:t>
            </a:r>
            <a:r>
              <a:rPr lang="en-US" dirty="0" err="1" smtClean="0"/>
              <a:t>обеспечение</a:t>
            </a:r>
            <a:r>
              <a:rPr lang="en-US" dirty="0" smtClean="0"/>
              <a:t> </a:t>
            </a:r>
            <a:r>
              <a:rPr lang="en-US" dirty="0" err="1" smtClean="0"/>
              <a:t>содержания</a:t>
            </a:r>
            <a:r>
              <a:rPr lang="en-US" dirty="0" smtClean="0"/>
              <a:t> </a:t>
            </a:r>
            <a:r>
              <a:rPr lang="ru-RU" altLang="en-US" dirty="0" smtClean="0"/>
              <a:t>занятия</a:t>
            </a:r>
            <a:endParaRPr lang="ru-RU" altLang="en-US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2596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методами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 обучения  дошкольников на занятиях творчеством понимаются способы применения средств, позволяющих решать задачи педагогики оздоровления: рассказ, беседа,  работа с книгой(художественные иллюстрации), демонстрация, упражнения, наглядность, практический метод, познавательная игра, обучающий контроль, игровой метод, соревновательный метод, активные методы обучения, воспитательные, просветительские и образовательные программы.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Только оптимальное сочетание этих методов в соответствии с методическими принципами может обеспечить успешную реализацию комплекса задач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образовательных технологий обучения.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435280" cy="1303362"/>
          </a:xfrm>
        </p:spPr>
        <p:txBody>
          <a:bodyPr/>
          <a:lstStyle/>
          <a:p>
            <a:endParaRPr lang="ru-RU" altLang="en-US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525963"/>
          </a:xfrm>
        </p:spPr>
        <p:txBody>
          <a:bodyPr/>
          <a:lstStyle/>
          <a:p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Изображение 4" descr="17476390244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8295"/>
            <a:ext cx="5373370" cy="2654300"/>
          </a:xfrm>
          <a:prstGeom prst="rect">
            <a:avLst/>
          </a:prstGeom>
        </p:spPr>
      </p:pic>
      <p:pic>
        <p:nvPicPr>
          <p:cNvPr id="6" name="Изображение 5" descr="1747639024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470" y="2257425"/>
            <a:ext cx="2221865" cy="4561840"/>
          </a:xfrm>
          <a:prstGeom prst="rect">
            <a:avLst/>
          </a:prstGeom>
        </p:spPr>
      </p:pic>
      <p:pic>
        <p:nvPicPr>
          <p:cNvPr id="8" name="Изображение 7" descr="17476396920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030" y="3119755"/>
            <a:ext cx="3191510" cy="3699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Спасибо за внимание!</a:t>
            </a:r>
            <a:endParaRPr lang="ru-RU" dirty="0"/>
          </a:p>
        </p:txBody>
      </p:sp>
      <p:pic>
        <p:nvPicPr>
          <p:cNvPr id="4" name="Picture 2" descr="http://s009.radikal.ru/i310/1011/5d/7fa97212372a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613694" y="1920081"/>
            <a:ext cx="6096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" y="260668"/>
            <a:ext cx="1579562" cy="1587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DF58D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EF9C5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DF58D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EF9C5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E1F4D8"/>
        </a:lt1>
        <a:dk2>
          <a:srgbClr val="003366"/>
        </a:dk2>
        <a:lt2>
          <a:srgbClr val="808080"/>
        </a:lt2>
        <a:accent1>
          <a:srgbClr val="FFC319"/>
        </a:accent1>
        <a:accent2>
          <a:srgbClr val="A8D02A"/>
        </a:accent2>
        <a:accent3>
          <a:srgbClr val="EEF8E9"/>
        </a:accent3>
        <a:accent4>
          <a:srgbClr val="000000"/>
        </a:accent4>
        <a:accent5>
          <a:srgbClr val="FFDEAB"/>
        </a:accent5>
        <a:accent6>
          <a:srgbClr val="98BC25"/>
        </a:accent6>
        <a:hlink>
          <a:srgbClr val="5CB1FE"/>
        </a:hlink>
        <a:folHlink>
          <a:srgbClr val="FF6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EE9DE"/>
        </a:lt1>
        <a:dk2>
          <a:srgbClr val="000066"/>
        </a:dk2>
        <a:lt2>
          <a:srgbClr val="808080"/>
        </a:lt2>
        <a:accent1>
          <a:srgbClr val="5CB1FE"/>
        </a:accent1>
        <a:accent2>
          <a:srgbClr val="FF7575"/>
        </a:accent2>
        <a:accent3>
          <a:srgbClr val="FEF2EC"/>
        </a:accent3>
        <a:accent4>
          <a:srgbClr val="000000"/>
        </a:accent4>
        <a:accent5>
          <a:srgbClr val="B5D5FE"/>
        </a:accent5>
        <a:accent6>
          <a:srgbClr val="E76969"/>
        </a:accent6>
        <a:hlink>
          <a:srgbClr val="FFC319"/>
        </a:hlink>
        <a:folHlink>
          <a:srgbClr val="A8D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Tsv7_ani</Template>
  <TotalTime>0</TotalTime>
  <Words>4060</Words>
  <Application>WPS Presentation</Application>
  <PresentationFormat>Экран (4:3)</PresentationFormat>
  <Paragraphs>61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SimSun</vt:lpstr>
      <vt:lpstr>Wingdings</vt:lpstr>
      <vt:lpstr>Times New Roman</vt:lpstr>
      <vt:lpstr>Arial Black</vt:lpstr>
      <vt:lpstr>Microsoft YaHei</vt:lpstr>
      <vt:lpstr>Arial Unicode MS</vt:lpstr>
      <vt:lpstr>Calibri</vt:lpstr>
      <vt:lpstr>Default Design</vt:lpstr>
      <vt:lpstr>  Здоровьесберегающие технологии на занятиях творчеством детей дошкольного возраста в ЦДТ «Ирбис»    ПДО Олина И.М. </vt:lpstr>
      <vt:lpstr>PowerPoint 演示文稿</vt:lpstr>
      <vt:lpstr>PowerPoint 演示文稿</vt:lpstr>
      <vt:lpstr>Назначение здоровьесберегающих технологий</vt:lpstr>
      <vt:lpstr>Возможности:</vt:lpstr>
      <vt:lpstr>Место в образовательном процессе </vt:lpstr>
      <vt:lpstr>Формы реализации </vt:lpstr>
      <vt:lpstr>Структура урока в режиме выбранной технологии</vt:lpstr>
      <vt:lpstr>Методическое обеспечение содержания урока</vt:lpstr>
      <vt:lpstr>Методическое обеспечение содержания занятия</vt:lpstr>
      <vt:lpstr>    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СОЦИОГЕНЕЗ ЛИЧНОСТИ</dc:title>
  <dc:creator>45656</dc:creator>
  <cp:lastModifiedBy>home</cp:lastModifiedBy>
  <cp:revision>189</cp:revision>
  <dcterms:created xsi:type="dcterms:W3CDTF">2025-05-16T10:57:00Z</dcterms:created>
  <dcterms:modified xsi:type="dcterms:W3CDTF">2025-05-19T07:31:07Z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39FDEE2EFF7748B49A8AFEFD15314439_12</vt:lpwstr>
  </property>
  <property fmtid="{D5CDD505-2E9C-101B-9397-08002B2CF9AE}" pid="3" name="KSOProductBuildVer">
    <vt:lpwstr>1049-12.2.0.21179</vt:lpwstr>
  </property>
</Properties>
</file>