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398" r:id="rId2"/>
    <p:sldId id="456" r:id="rId3"/>
    <p:sldId id="424" r:id="rId4"/>
    <p:sldId id="476" r:id="rId5"/>
    <p:sldId id="442" r:id="rId6"/>
    <p:sldId id="458" r:id="rId7"/>
    <p:sldId id="457" r:id="rId8"/>
    <p:sldId id="449" r:id="rId9"/>
    <p:sldId id="463" r:id="rId10"/>
    <p:sldId id="450" r:id="rId11"/>
    <p:sldId id="455" r:id="rId12"/>
    <p:sldId id="467" r:id="rId13"/>
    <p:sldId id="468" r:id="rId14"/>
    <p:sldId id="462" r:id="rId15"/>
    <p:sldId id="447" r:id="rId16"/>
    <p:sldId id="448" r:id="rId17"/>
    <p:sldId id="453" r:id="rId18"/>
    <p:sldId id="472" r:id="rId19"/>
    <p:sldId id="474" r:id="rId20"/>
    <p:sldId id="475" r:id="rId21"/>
    <p:sldId id="415" r:id="rId22"/>
    <p:sldId id="471" r:id="rId23"/>
    <p:sldId id="461" r:id="rId24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8" userDrawn="1">
          <p15:clr>
            <a:srgbClr val="A4A3A4"/>
          </p15:clr>
        </p15:guide>
        <p15:guide id="2" pos="28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2"/>
    <p:restoredTop sz="94680"/>
  </p:normalViewPr>
  <p:slideViewPr>
    <p:cSldViewPr showGuides="1">
      <p:cViewPr>
        <p:scale>
          <a:sx n="94" d="100"/>
          <a:sy n="94" d="100"/>
        </p:scale>
        <p:origin x="-894" y="6"/>
      </p:cViewPr>
      <p:guideLst>
        <p:guide orient="horz" pos="2168"/>
        <p:guide pos="2844"/>
      </p:guideLst>
    </p:cSldViewPr>
  </p:slideViewPr>
  <p:outlineViewPr>
    <p:cViewPr>
      <p:scale>
        <a:sx n="33" d="100"/>
        <a:sy n="33" d="100"/>
      </p:scale>
      <p:origin x="54" y="2925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54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83DDB6-842A-4866-AF51-6C45DF082C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hangingPunct="1">
              <a:buNone/>
            </a:pPr>
            <a:fld id="{9A0DB2DC-4C9A-4742-B13C-FB6460FD3503}" type="slidenum">
              <a:rPr lang="ru-RU" sz="1200" dirty="0"/>
              <a:t>‹#›</a:t>
            </a:fld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5843599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3717925"/>
            <a:ext cx="8207375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4940300"/>
            <a:ext cx="8212138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D8DDC1-53D4-4452-8041-1C723FF497A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26.05.2025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8157845" cy="3909060"/>
          </a:xfrm>
          <a:noFill/>
          <a:ln>
            <a:noFill/>
          </a:ln>
          <a:effectLst/>
          <a:sp3d prstMaterial="plastic"/>
        </p:spPr>
        <p:txBody>
          <a:bodyPr vert="horz" lIns="45720" tIns="0" rIns="45720" bIns="0" anchor="b">
            <a:normAutofit fontScale="9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all" spc="0" normalizeH="0" baseline="0" noProof="0" dirty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all" spc="0" normalizeH="0" baseline="0" noProof="0" dirty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all" spc="0" normalizeH="0" baseline="0" noProof="0" dirty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all" spc="0" normalizeH="0" baseline="0" noProof="0" dirty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all" spc="0" normalizeH="0" baseline="0" noProof="0" dirty="0" err="1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ИГРОВЫе</a:t>
            </a:r>
            <a:r>
              <a:rPr kumimoji="0" lang="ru-RU" sz="36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all" spc="0" normalizeH="0" baseline="0" noProof="0" dirty="0" err="1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ТЕХНОЛОГИи</a:t>
            </a:r>
            <a:r>
              <a:rPr kumimoji="0" lang="ru-RU" sz="36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в экологическом образовании детей</a:t>
            </a:r>
            <a:endParaRPr kumimoji="0" lang="ru-RU" sz="2400" b="1" i="1" u="none" strike="noStrike" kern="1200" cap="all" spc="0" normalizeH="0" baseline="0" noProof="0" dirty="0">
              <a:ln w="6350">
                <a:noFill/>
              </a:ln>
              <a:solidFill>
                <a:srgbClr val="C00000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00375" y="4572000"/>
            <a:ext cx="5715000" cy="15208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 2" panose="05020102010507070707" pitchFamily="18" charset="2"/>
              <a:buNone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800" b="1" i="0" u="none" strike="noStrike" kern="1200" cap="all" spc="0" normalizeH="0" baseline="0" noProof="0" dirty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Олина И.М., ПДО,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65000"/>
              <a:buFont typeface="Wingdings 2" panose="05020102010507070707" pitchFamily="18" charset="2"/>
              <a:buNone/>
              <a:defRPr/>
            </a:pPr>
            <a:r>
              <a:rPr kumimoji="0" lang="ru-RU" sz="1800" b="1" i="0" u="none" strike="noStrike" kern="1200" cap="all" spc="0" normalizeH="0" baseline="0" noProof="0" dirty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МБУ ДО ЦДТ «Ирбис» г.о..Самара</a:t>
            </a:r>
            <a:br>
              <a:rPr kumimoji="0" lang="ru-RU" sz="1800" b="1" i="0" u="none" strike="noStrike" kern="1200" cap="all" spc="0" normalizeH="0" baseline="0" noProof="0" dirty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Изображение 4" descr="17428851603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179" y="1113978"/>
            <a:ext cx="4173715" cy="2643168"/>
          </a:xfrm>
          <a:prstGeom prst="rect">
            <a:avLst/>
          </a:prstGeom>
        </p:spPr>
      </p:pic>
      <p:pic>
        <p:nvPicPr>
          <p:cNvPr id="8" name="Picture 2" descr="E:\Стэнд 2\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290" y="765175"/>
            <a:ext cx="785495" cy="8299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521296" y="188640"/>
            <a:ext cx="6408712" cy="7604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r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buClr>
                <a:srgbClr val="000000"/>
              </a:buClr>
              <a:buSzPct val="65000"/>
              <a:buFont typeface="Wingdings 2" panose="05020102010507070707" pitchFamily="18" charset="2"/>
              <a:buNone/>
              <a:defRPr/>
            </a:pPr>
            <a:r>
              <a:rPr lang="ru-RU" sz="1800" b="1" cap="all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МБУ ДО ЦДТ «Ирбис» г. о. .Самара</a:t>
            </a:r>
            <a:endParaRPr lang="ru-RU" sz="20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689" y="-125095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dirty="0" smtClean="0">
                <a:sym typeface="+mn-ea"/>
              </a:rPr>
              <a:t> </a:t>
            </a:r>
            <a:br>
              <a:rPr lang="ru-RU" sz="3200" dirty="0" smtClean="0">
                <a:sym typeface="+mn-ea"/>
              </a:rPr>
            </a:br>
            <a:r>
              <a:rPr lang="ru-RU" sz="24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sym typeface="+mn-ea"/>
              </a:rPr>
              <a:t>Игра</a:t>
            </a:r>
            <a:r>
              <a:rPr lang="ru-RU" sz="24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sym typeface="+mn-ea"/>
              </a:rPr>
              <a:t> является одним из способов освоения человеком мира и отношений в нем</a:t>
            </a:r>
            <a:br>
              <a:rPr lang="ru-RU" sz="24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ru-RU" sz="24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ru-RU" sz="24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ru-RU" sz="24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sym typeface="+mn-ea"/>
              </a:rPr>
              <a:t> Игры широко используются в качестве средства, метода и технологии развития и обучения </a:t>
            </a:r>
            <a:endParaRPr kumimoji="0" lang="ru-RU" sz="2400" b="1" i="0" u="none" strike="noStrike" kern="1200" cap="all" spc="0" normalizeH="0" baseline="0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pic>
        <p:nvPicPr>
          <p:cNvPr id="9" name="Изображение 8" descr="17428925646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285" y="4330700"/>
            <a:ext cx="3484245" cy="2376805"/>
          </a:xfrm>
          <a:prstGeom prst="rect">
            <a:avLst/>
          </a:prstGeom>
        </p:spPr>
      </p:pic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405" y="5558155"/>
            <a:ext cx="1148715" cy="1149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-56444" y="1452"/>
            <a:ext cx="9220967" cy="6858000"/>
          </a:xfrm>
          <a:noFill/>
          <a:ln w="19050">
            <a:solidFill>
              <a:schemeClr val="tx1"/>
            </a:solidFill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none" spc="0" normalizeH="0" baseline="0" noProof="0" dirty="0">
              <a:ln w="6350">
                <a:noFill/>
              </a:ln>
              <a:solidFill>
                <a:srgbClr val="C00000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2" name="Изображение 1" descr="17428837836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515" y="974725"/>
            <a:ext cx="9232265" cy="5001895"/>
          </a:xfrm>
          <a:prstGeom prst="rect">
            <a:avLst/>
          </a:prstGeom>
        </p:spPr>
      </p:pic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115" y="4509135"/>
            <a:ext cx="1242060" cy="12426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603250" y="264795"/>
            <a:ext cx="80733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 flipV="1">
            <a:off x="957580" y="1631315"/>
            <a:ext cx="3048000" cy="76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804545" y="1014730"/>
            <a:ext cx="751205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cap="all" noProof="0" dirty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-ОБОГАТИТЬ</a:t>
            </a:r>
            <a:br>
              <a:rPr lang="ru-RU" b="1" cap="all" noProof="0" dirty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r>
              <a:rPr lang="ru-RU" b="1" cap="all" noProof="0" dirty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-</a:t>
            </a:r>
            <a:r>
              <a:rPr lang="ru-RU" b="1" cap="all" noProof="0" dirty="0">
                <a:ln w="6350">
                  <a:noFill/>
                </a:ln>
                <a:solidFill>
                  <a:schemeClr val="accent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КОНКРЕТИЗИРОВАТЬ</a:t>
            </a:r>
            <a:r>
              <a:rPr lang="ru-RU" b="1" cap="all" noProof="0" dirty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/>
            </a:r>
            <a:br>
              <a:rPr lang="ru-RU" b="1" cap="all" noProof="0" dirty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r>
              <a:rPr lang="ru-RU" b="1" cap="all" noProof="0" dirty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-</a:t>
            </a:r>
            <a:r>
              <a:rPr lang="ru-RU" b="1" cap="all" noProof="0" dirty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УТОЧНИТЬ </a:t>
            </a:r>
            <a:br>
              <a:rPr lang="ru-RU" b="1" cap="all" noProof="0" dirty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r>
              <a:rPr lang="ru-RU" b="1" cap="all" noProof="0" dirty="0">
                <a:ln w="635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ФОРМИРУЮЩИЕСЯ ПРЕДСТАВЛЕНИЯ ДЕТЕЙ О КАЧЕСТВАХ И СВОЙСТВАХ ТЕХ ИЛИ ИНЫХ ОБЪЕКТОВ ПРИРОДЫ,КОТОРАЯ ИХ ОКРУЖАЕТ </a:t>
            </a:r>
            <a:endParaRPr lang="ru-RU" altLang="en-US" b="1" cap="all" noProof="0" dirty="0">
              <a:ln w="6350"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666750" y="314960"/>
            <a:ext cx="7999095" cy="586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ЦЕЛИ И ЗАДАЧИ ИГРОВЫХ ТЕХНОЛОГИЙ</a:t>
            </a:r>
            <a:r>
              <a:rPr lang="ru-RU" sz="2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:</a:t>
            </a:r>
            <a:endParaRPr lang="ru-RU" altLang="en-US"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3200" b="1" i="0" u="none" strike="noStrike" kern="1200" cap="none" spc="0" normalizeH="0" baseline="0" noProof="0" dirty="0">
              <a:ln w="6350"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2" name="Изображение 1" descr="4d9029915a218e996879c0a20892f2bd_bi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" y="2852420"/>
            <a:ext cx="7002780" cy="400558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194945" y="548640"/>
            <a:ext cx="862647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основная ЦЕЛь игр на экологической  тропе:</a:t>
            </a:r>
            <a:br>
              <a:rPr lang="ru-RU" sz="24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r>
              <a:rPr lang="ru-RU" sz="24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/>
            </a:r>
            <a:br>
              <a:rPr lang="ru-RU" sz="24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r>
              <a:rPr lang="ru-RU" sz="20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B0F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фОРМИРОВАНИЕ ГУМАННОЙ,СОЦИАЛЬНО АКТИВНОЙ,ТВОРЧЕСКОЙ ЛИЧНОСТИ,СПОСОБНОЙ ПОНИМАТЬ И ЛЮБИТЬ ОКРУЖАЮЩИЙ МИР,БЕРЕЖНО ОТНОСИТЬСЯ К НЕМУ</a:t>
            </a:r>
            <a:endParaRPr lang="ru-RU" altLang="en-US" sz="2000" b="1" cap="all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rgbClr val="00B0F0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160" y="5589270"/>
            <a:ext cx="1178560" cy="117919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089702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Предметные игры. 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 них используют различные предметы природы (листья</a:t>
            </a:r>
            <a:r>
              <a:rPr kumimoji="0" lang="ru-RU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И СТЕБЛИ РАСТЕНИЙ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семена, цветы, фрукты, овощи).</a:t>
            </a:r>
            <a:b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Например, «Определи по названию», «Дары полей»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«Волшебная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корзина»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«Наш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урожай»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</a:t>
            </a:r>
            <a:endParaRPr kumimoji="0" lang="en-US" altLang="ru-RU" sz="1800" b="1" i="0" u="none" strike="noStrike" kern="1200" cap="all" spc="0" normalizeH="0" baseline="0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432560" y="667385"/>
            <a:ext cx="66681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Некоторые виды игровых технологий, которые используют на экологической тропе:</a:t>
            </a:r>
          </a:p>
        </p:txBody>
      </p:sp>
      <p:pic>
        <p:nvPicPr>
          <p:cNvPr id="5" name="Изображение 4" descr="img_e65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685" y="3717290"/>
            <a:ext cx="4647565" cy="3070860"/>
          </a:xfrm>
          <a:prstGeom prst="rect">
            <a:avLst/>
          </a:prstGeom>
        </p:spPr>
      </p:pic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260" y="5589270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Запомни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найди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растение</a:t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Цель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игры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: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знакомство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растениями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своего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края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развитие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зрительной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памяти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Возраст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: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разных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возрастов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Место проведения: на природе. 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Оборудование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: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кусок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ткани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образцы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растений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Ход игры: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Дети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делятся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команды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3-4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человека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Всем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участникам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30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секунд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ru-RU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ПЕДАГОГ ПОКАЗ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ывает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ru-RU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5-7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разных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ru-RU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ВИДОВ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растений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разложенных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ткани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После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этого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образцы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накрывают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а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b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команды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должны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найти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эти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растения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вокруг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поиски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отводится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определенное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время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(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например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b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10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минут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).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Побеждает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та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команда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которая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быстрее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правильнее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выполнит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задание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После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игры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b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можно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спросить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знают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ли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дети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названия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тех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растений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которые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они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искали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а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затем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рассказать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об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ru-RU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ИХ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особенностях</a:t>
            </a:r>
            <a:r>
              <a:rPr kumimoji="0" lang="en-US" altLang="ru-RU" sz="1800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260" y="5589270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Изображение 5" descr="121_1210206_phelan_garde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590" y="541655"/>
            <a:ext cx="335280" cy="328930"/>
          </a:xfrm>
          <a:prstGeom prst="rect">
            <a:avLst/>
          </a:prstGeom>
        </p:spPr>
      </p:pic>
      <p:pic>
        <p:nvPicPr>
          <p:cNvPr id="7" name="Изображение 6" descr="a01d31a29c405778e1fecb1859d4bc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993005"/>
            <a:ext cx="2415540" cy="1772920"/>
          </a:xfrm>
          <a:prstGeom prst="rect">
            <a:avLst/>
          </a:prstGeom>
        </p:spPr>
      </p:pic>
      <p:pic>
        <p:nvPicPr>
          <p:cNvPr id="8" name="Изображение 7" descr="121_1210206_phelan_garde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" y="476885"/>
            <a:ext cx="360045" cy="393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834" y="-110744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dirty="0" smtClean="0">
                <a:sym typeface="+mn-ea"/>
              </a:rPr>
              <a:t> </a:t>
            </a:r>
            <a:endParaRPr kumimoji="0" lang="ru-RU" sz="2000" b="1" i="0" u="none" strike="noStrike" kern="1200" cap="none" spc="0" normalizeH="0" baseline="0" noProof="0" dirty="0" smtClean="0">
              <a:ln w="6350"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160" y="5661660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1187450" y="332105"/>
            <a:ext cx="6739255" cy="31076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Подвижные игры</a:t>
            </a:r>
            <a:b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endParaRPr lang="ru-RU" altLang="en-US" sz="1800" b="1" cap="all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rgbClr val="002060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В основном это игры, знакомящие детей с повадками животных или с явлениями неживой природы. Примеры: «Караси и щука», «</a:t>
            </a:r>
            <a:r>
              <a:rPr lang="ru-RU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ОРЛЫ И ВОРОНЫ»,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 «Мышеловка»,а также игры малой подвижности, такие как «Море волнуется»</a:t>
            </a:r>
            <a:b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тАКИЕ ИГРЫ ПРИМЕНЯЮТСЯ ДЛЯ СМЕНЫ ОБСТАНОВКИ И ОТДЫХА</a:t>
            </a:r>
          </a:p>
        </p:txBody>
      </p:sp>
      <p:pic>
        <p:nvPicPr>
          <p:cNvPr id="2" name="Изображение 1" descr="UUbny5RGvo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2924810"/>
            <a:ext cx="5309235" cy="37623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834" y="-110744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dirty="0" smtClean="0">
                <a:sym typeface="+mn-ea"/>
              </a:rPr>
              <a:t> </a:t>
            </a:r>
            <a:endParaRPr kumimoji="0" lang="ru-RU" sz="2000" b="1" i="0" u="none" strike="noStrike" kern="1200" cap="none" spc="0" normalizeH="0" baseline="0" noProof="0" dirty="0" smtClean="0">
              <a:ln w="6350"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160" y="5661660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1144905" y="537210"/>
            <a:ext cx="6739255" cy="29057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Словесные игры</a:t>
            </a:r>
            <a:b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r>
              <a:rPr lang="en-US" altLang="en-US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/>
            </a:r>
            <a:br>
              <a:rPr lang="en-US" altLang="en-US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</a:b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Их проводят для закрепления знаний о свойствах и признаках тех или иных предметов. Примеры: «Подбери по слову», «Продолжи описание», «Экологическая сказка», «С какой ветки детки?»</a:t>
            </a:r>
            <a:endParaRPr lang="en-US" altLang="en-US" sz="1800" cap="all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Изображение 4" descr="09c6147b-fb6d-5b0b-bed3-aeae9d4b12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055" y="3046730"/>
            <a:ext cx="5327015" cy="38080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834" y="-110744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dirty="0" smtClean="0">
                <a:sym typeface="+mn-ea"/>
              </a:rPr>
              <a:t> </a:t>
            </a:r>
            <a:endParaRPr kumimoji="0" lang="ru-RU" sz="2000" b="1" i="0" u="none" strike="noStrike" kern="1200" cap="none" spc="0" normalizeH="0" baseline="0" noProof="0" dirty="0" smtClean="0">
              <a:ln w="6350"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160" y="5661660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1144905" y="106680"/>
            <a:ext cx="6739255" cy="333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Словесные игры</a:t>
            </a:r>
            <a:b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r>
              <a:rPr lang="en-US" altLang="en-US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/>
            </a:r>
            <a:br>
              <a:rPr lang="en-US" altLang="en-US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</a:br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Экологический</a:t>
            </a:r>
            <a: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кодекс</a:t>
            </a:r>
            <a: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жителей</a:t>
            </a:r>
            <a: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Земли</a:t>
            </a:r>
          </a:p>
          <a:p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Цель</a:t>
            </a:r>
            <a: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игры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формирование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экологического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мировоззрения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выработка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навыков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мозгового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штурма</a:t>
            </a:r>
            <a:r>
              <a:rPr lang="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»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умения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работы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группе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</a:t>
            </a:r>
          </a:p>
          <a:p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B0F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Возраст</a:t>
            </a:r>
            <a: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B0F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B0F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участников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старшеклассники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</a:t>
            </a:r>
          </a:p>
          <a:p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Ориентировочное</a:t>
            </a:r>
            <a: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время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30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минут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</a:p>
          <a:p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B0F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Оборудование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бумага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ручки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или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маркеры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</a:p>
          <a:p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Ход</a:t>
            </a:r>
            <a: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игры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</a:t>
            </a:r>
          </a:p>
          <a:p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Участник</a:t>
            </a:r>
            <a:r>
              <a:rPr lang="ru-RU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игры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садятся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круг</a:t>
            </a:r>
            <a:r>
              <a:rPr lang="ru-RU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,им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предлагается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</a:p>
          <a:p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выработать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Экологический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кодекс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жителей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Земли</a:t>
            </a:r>
            <a:r>
              <a:rPr lang="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»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группы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6-7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человек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каждая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группа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работает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отдельно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готовит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свой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вариант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Все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высказанные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предложения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записываются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листе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бумаги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или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классной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доске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Затем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каждое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из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них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оценивается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участниками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определяется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порядок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положений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Кодекса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уточняются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формулировки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Кодекс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обсуждается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дополняется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Окончательный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вариант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записывается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Когда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окончательный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вариант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готов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один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из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участников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докладывает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его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обоснованием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каждого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пункта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Экологического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кодекса</a:t>
            </a:r>
            <a:r>
              <a:rPr lang="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»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8" name="Изображение 7" descr="121_1210206_phelan_garde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127000"/>
            <a:ext cx="360045" cy="393700"/>
          </a:xfrm>
          <a:prstGeom prst="rect">
            <a:avLst/>
          </a:prstGeom>
        </p:spPr>
      </p:pic>
      <p:pic>
        <p:nvPicPr>
          <p:cNvPr id="2" name="Изображение 1" descr="121_1210206_phelan_garde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010" y="127000"/>
            <a:ext cx="360045" cy="3702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834" y="-110744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dirty="0" smtClean="0">
                <a:sym typeface="+mn-ea"/>
              </a:rPr>
              <a:t> </a:t>
            </a:r>
            <a:endParaRPr kumimoji="0" lang="en-US" altLang="en-US" sz="1800" i="0" u="none" strike="noStrike" kern="1200" cap="all" spc="0" normalizeH="0" baseline="0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ea typeface="+mj-ea"/>
              <a:sym typeface="+mn-ea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160" y="5661660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1043940" y="453390"/>
            <a:ext cx="6739255" cy="2823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Творческие игры природоведческого содержания</a:t>
            </a:r>
            <a: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b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</a:br>
            <a: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/>
            </a:r>
            <a:b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</a:b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В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них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дети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отражают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впечатления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,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полученные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в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процессе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занятий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повседневной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жизни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.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Одн</a:t>
            </a:r>
            <a:r>
              <a:rPr lang="ru-RU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из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видов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творческих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игр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—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строительные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,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во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время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которых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дети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ru-RU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ПРОДОЛЖАЮТ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знаком</a:t>
            </a:r>
            <a:r>
              <a:rPr lang="ru-RU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И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т</a:t>
            </a:r>
            <a:r>
              <a:rPr lang="ru-RU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Ь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ся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со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свойствами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земли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,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глины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,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песка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,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снега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,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льда</a:t>
            </a:r>
            <a:r>
              <a:rPr lang="en-US" altLang="ru-RU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,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  <a:sym typeface="+mn-ea"/>
              </a:rPr>
              <a:t>воды</a:t>
            </a:r>
            <a:endParaRPr lang="ru-RU" altLang="en-US"/>
          </a:p>
        </p:txBody>
      </p:sp>
      <p:pic>
        <p:nvPicPr>
          <p:cNvPr id="2" name="Изображение 1" descr="93a292fa-91e3-5203-86ef-4f0bd69ccfc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3213100"/>
            <a:ext cx="4718050" cy="3380740"/>
          </a:xfrm>
          <a:prstGeom prst="rect">
            <a:avLst/>
          </a:prstGeom>
        </p:spPr>
      </p:pic>
      <p:pic>
        <p:nvPicPr>
          <p:cNvPr id="6" name="Изображение 5" descr="356906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845" y="3213100"/>
            <a:ext cx="3208655" cy="24155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834" y="-110744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dirty="0" smtClean="0">
                <a:sym typeface="+mn-ea"/>
              </a:rPr>
              <a:t> </a:t>
            </a:r>
            <a:endParaRPr kumimoji="0" lang="ru-RU" sz="2000" b="1" i="0" u="none" strike="noStrike" kern="1200" cap="none" spc="0" normalizeH="0" baseline="0" noProof="0" dirty="0" smtClean="0">
              <a:ln w="6350"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160" y="5661660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1144905" y="507365"/>
            <a:ext cx="6739255" cy="13106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Соревновательные экологические игры</a:t>
            </a:r>
            <a:b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/>
            </a:r>
            <a:b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Такие игры стимулируют активность участников в приобретении и демонстрации биологических знаний, навыков и умений. К ним относятся: КВН, экологическая викторина, «Поле чудес» и так далее. </a:t>
            </a:r>
            <a:endParaRPr lang="en-US" altLang="en-US" sz="1800" cap="all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Изображение 4" descr="-5411328299977796213_1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445" y="3302635"/>
            <a:ext cx="3846195" cy="3233420"/>
          </a:xfrm>
          <a:prstGeom prst="rect">
            <a:avLst/>
          </a:prstGeom>
        </p:spPr>
      </p:pic>
      <p:pic>
        <p:nvPicPr>
          <p:cNvPr id="6" name="Изображение 5" descr="17429070764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" y="3302635"/>
            <a:ext cx="3793490" cy="3225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834" y="-110744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dirty="0" smtClean="0">
                <a:sym typeface="+mn-ea"/>
              </a:rPr>
              <a:t> </a:t>
            </a:r>
            <a:endParaRPr kumimoji="0" lang="ru-RU" sz="2000" b="1" i="0" u="none" strike="noStrike" kern="1200" cap="none" spc="0" normalizeH="0" baseline="0" noProof="0" dirty="0" smtClean="0">
              <a:ln w="6350"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160" y="5661660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1144905" y="601980"/>
            <a:ext cx="6739255" cy="2564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Отгадай, чьи следы</a:t>
            </a:r>
            <a:endParaRPr lang="en-US" altLang="en-US" sz="1800" cap="all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B0F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Цель игры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развитие зрительной памяти и внимания. </a:t>
            </a:r>
          </a:p>
          <a:p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Возраст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дети разного возраста.</a:t>
            </a:r>
          </a:p>
          <a:p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B0F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Место проведения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 на площадке около школы, на природе.</a:t>
            </a:r>
          </a:p>
          <a:p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Оборудование: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 7-10 карточек с изображением самих животных и их следов,карточек только со следами животных следов животных  </a:t>
            </a: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Время проведения: ЛЮБОЕ</a:t>
            </a:r>
            <a:b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lang="en-US" altLang="en-US" sz="1800" cap="all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Дети делятся на две команды. Нужно, чтобы в каждой команде было не меньше 5-6 </a:t>
            </a:r>
          </a:p>
          <a:p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человек (чем больше, тем игра сложнее и интереснее). командам дается задание определить следы животных по карточкам.при правильном ответе показывается карточка совмещения животных и их следов.побеждает команда,набравшая большинство правильных ответов.</a:t>
            </a:r>
          </a:p>
        </p:txBody>
      </p:sp>
      <p:pic>
        <p:nvPicPr>
          <p:cNvPr id="8" name="Изображение 7" descr="121_1210206_phelan_garde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05" y="520700"/>
            <a:ext cx="360045" cy="393700"/>
          </a:xfrm>
          <a:prstGeom prst="rect">
            <a:avLst/>
          </a:prstGeom>
        </p:spPr>
      </p:pic>
      <p:pic>
        <p:nvPicPr>
          <p:cNvPr id="2" name="Изображение 1" descr="121_1210206_phelan_garde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665" y="520700"/>
            <a:ext cx="360045" cy="3937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834" y="-1251585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dirty="0" smtClean="0">
                <a:sym typeface="+mn-ea"/>
              </a:rPr>
              <a:t> </a:t>
            </a:r>
            <a:endParaRPr kumimoji="0" lang="ru-RU" sz="2000" b="1" i="0" u="none" strike="noStrike" kern="1200" cap="none" spc="0" normalizeH="0" baseline="0" noProof="0" dirty="0" smtClean="0">
              <a:ln w="6350"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015" y="5156835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1144905" y="601980"/>
            <a:ext cx="6739255" cy="2564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                </a:t>
            </a:r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Отгадай, чьи следы</a:t>
            </a:r>
            <a:endParaRPr lang="en-US" altLang="en-US" sz="1800" cap="all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endParaRPr lang="en-US" altLang="en-US" sz="1800" cap="all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Изображение 5" descr="17429160802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630" y="1513840"/>
            <a:ext cx="5687695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834" y="-110744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dirty="0" smtClean="0">
                <a:sym typeface="+mn-ea"/>
              </a:rPr>
              <a:t> </a:t>
            </a:r>
            <a:endParaRPr kumimoji="0" lang="ru-RU" sz="2000" b="1" i="0" u="none" strike="noStrike" kern="1200" cap="none" spc="0" normalizeH="0" baseline="0" noProof="0" dirty="0" smtClean="0">
              <a:ln w="6350"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160" y="5661660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1144905" y="601980"/>
            <a:ext cx="6739255" cy="2564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US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Игры-путешествия</a:t>
            </a:r>
            <a: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.</a:t>
            </a:r>
            <a:br>
              <a:rPr lang="en-US" altLang="ru-RU" sz="1800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</a:br>
            <a:r>
              <a:rPr lang="en-US" altLang="en-US" sz="1800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 Например, «Путешествие в парк», во время которого можно решить несколько задач: формирование знаний о том, что растёт в парке, правила поведения в парке, а также безопасность в лесу.</a:t>
            </a:r>
            <a:endParaRPr lang="en-US" altLang="en-US" sz="1800" cap="all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Изображение 4" descr="L03qjkTJn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555" y="2471420"/>
            <a:ext cx="6104255" cy="375348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dirty="0" smtClean="0">
                <a:sym typeface="+mn-ea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</a:t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</a:t>
            </a:r>
            <a:r>
              <a:rPr kumimoji="0" lang="ru-RU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БОР НА ЭКСКУ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рсию</a:t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Цель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игры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: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сплотить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детей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выработать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умение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работы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группе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развить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навыки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юных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натуралистов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Возраст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: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разных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возрастов</a:t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Место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проведения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: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классе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площадке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около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школы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природе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Оборудование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: 15-20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карточек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одинакового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размера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или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бумажных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полосок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названиями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разных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предметов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как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необходимых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экскурсии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так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совершенно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ненужных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Например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: 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тетрадь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ручка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компас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стул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шапка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бинокль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конфеты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зонтик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модные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туфли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фотоаппарат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часы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рулетка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так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далее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Ход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игры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: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садятся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кружок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учитель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выдает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им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коробку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или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пакет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карточки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названиями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предметов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За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определенное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время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(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например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5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минут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)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должны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отобрать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10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предметов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которые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первую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очередь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нужны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для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экскурсии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сложить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их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коробку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(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это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«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рюкзак</a:t>
            </a:r>
            <a:r>
              <a:rPr kumimoji="0" lang="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»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). 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Ненужные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карточки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откладывают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сторону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После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этого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объясняют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почему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они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возьмут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экскурсию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именно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эти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10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предметов</a:t>
            </a:r>
            <a: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</a:t>
            </a:r>
            <a:br>
              <a:rPr kumimoji="0" lang="en-US" altLang="ru-RU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endParaRPr kumimoji="0" lang="en-US" altLang="ru-RU" sz="1800" b="1" i="0" u="none" strike="noStrike" kern="1200" cap="all" spc="0" normalizeH="0" baseline="0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260" y="5445125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44" y="98044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3200" dirty="0" smtClean="0">
                <a:sym typeface="+mn-ea"/>
              </a:rPr>
              <a:t> </a:t>
            </a: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</a:t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all" spc="0" normalizeH="0" baseline="0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endParaRPr kumimoji="0" lang="en-US" altLang="ru-RU" sz="1800" b="1" i="0" u="none" strike="noStrike" kern="1200" cap="all" spc="0" normalizeH="0" baseline="0" noProof="0" dirty="0">
              <a:ln w="6350">
                <a:solidFill>
                  <a:schemeClr val="accent1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pic>
        <p:nvPicPr>
          <p:cNvPr id="3" name="Изображение 2" descr="1742912324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2976245"/>
            <a:ext cx="4858385" cy="3688080"/>
          </a:xfrm>
          <a:prstGeom prst="rect">
            <a:avLst/>
          </a:prstGeom>
        </p:spPr>
      </p:pic>
      <p:pic>
        <p:nvPicPr>
          <p:cNvPr id="5" name="Изображение 4" descr="17429123243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565" y="188595"/>
            <a:ext cx="3934460" cy="2787650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107315" y="467995"/>
            <a:ext cx="3637915" cy="32708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ПРИМЕР </a:t>
            </a:r>
            <a:r>
              <a:rPr lang="en-US" altLang="en-US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Игры-</a:t>
            </a:r>
            <a:r>
              <a:rPr lang="ru-RU" altLang="en-US" b="1" cap="all" noProof="0" dirty="0">
                <a:ln w="63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+mn-ea"/>
              </a:rPr>
              <a:t>СБОР НА ЭКСКУРСИЮ</a:t>
            </a:r>
            <a:endParaRPr lang="ru-RU" altLang="en-US"/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8260" y="5445125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360" y="95250"/>
            <a:ext cx="8219440" cy="5717540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сновная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целевая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аудитория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данного направления-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преподаватели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обу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чащиеся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различных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учебных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заведений</a:t>
            </a:r>
            <a: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,родители.</a:t>
            </a:r>
            <a:b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Создание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вся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дальнейшая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работа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учебной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экотропы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строится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на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основе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сочетания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индивидуальной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групповой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массовой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форм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организации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деятельности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об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уча</a:t>
            </a:r>
            <a: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ю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щихся</a:t>
            </a:r>
            <a: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в послеучебное,каникулярное время , во время проведения лагерей и летних программ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.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При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этом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широко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используются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игровые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ситуации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конкурсы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соревнования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экологические</a:t>
            </a:r>
            <a: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акции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</a:t>
            </a: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праздники</a:t>
            </a:r>
            <a: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.</a:t>
            </a:r>
            <a:br>
              <a:rPr lang="ru-RU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ru-RU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kumimoji="0" lang="ru-RU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Игровые учебные технологии на э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кологически</a:t>
            </a:r>
            <a:r>
              <a:rPr kumimoji="0" lang="ru-RU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х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троп</a:t>
            </a:r>
            <a:r>
              <a:rPr kumimoji="0" lang="ru-RU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ах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зачастую осуществляются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силами преподавателей и </a:t>
            </a:r>
            <a:r>
              <a:rPr kumimoji="0" lang="ru-RU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об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уча</a:t>
            </a:r>
            <a:r>
              <a:rPr kumimoji="0" lang="ru-RU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ю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щихся</a:t>
            </a:r>
            <a:r>
              <a:rPr kumimoji="0" lang="ru-RU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,п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оэтому сам процесс организации и оборудования учебной экологической тропы имеет большое педагогическое значение.</a:t>
            </a:r>
            <a:b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Успех дела во многом зависит от заинтересованности и эмоционального настроя коллектива. </a:t>
            </a:r>
            <a:b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altLang="en-US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Поэтому главной задачей является привлечение к этому процессу родителей .</a:t>
            </a:r>
            <a:r>
              <a:rPr kumimoji="0" lang="ru-RU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Инициативная группа становится авангардом, вовлекающим в работу все большее число </a:t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участников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altLang="en-US" sz="1800" b="1" i="0" u="none" strike="noStrike" kern="1200" cap="none" spc="0" normalizeH="0" baseline="0" noProof="0" dirty="0" smtClean="0">
              <a:ln w="6350"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955800" y="260985"/>
            <a:ext cx="4452620" cy="9798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ПРЕДНАЗНАЧЕНИЕ</a:t>
            </a:r>
            <a:br>
              <a:rPr lang="ru-RU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ru-RU" altLang="en-US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9321165" y="76644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260" y="5445125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360" y="95250"/>
            <a:ext cx="8219440" cy="5717540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Родители</a:t>
            </a:r>
            <a:r>
              <a:rPr kumimoji="0" lang="en-US" altLang="ru-RU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могут</a:t>
            </a:r>
            <a:r>
              <a:rPr kumimoji="0" lang="en-US" altLang="ru-RU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помочь</a:t>
            </a:r>
            <a:r>
              <a:rPr kumimoji="0" lang="en-US" altLang="ru-RU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</a:t>
            </a:r>
            <a:r>
              <a:rPr kumimoji="0" lang="en-US" altLang="ru-RU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экологической</a:t>
            </a:r>
            <a:r>
              <a:rPr kumimoji="0" lang="en-US" altLang="ru-RU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тропе</a:t>
            </a:r>
            <a:r>
              <a:rPr kumimoji="0" lang="en-US" altLang="ru-RU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, </a:t>
            </a:r>
            <a:r>
              <a:rPr kumimoji="0" lang="en-US" altLang="en-US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например</a:t>
            </a:r>
            <a:r>
              <a:rPr kumimoji="0" lang="en-US" altLang="ru-RU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следующим</a:t>
            </a:r>
            <a:r>
              <a:rPr kumimoji="0" lang="en-US" altLang="ru-RU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образом</a:t>
            </a:r>
            <a:r>
              <a:rPr kumimoji="0" lang="en-US" altLang="ru-RU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:</a:t>
            </a:r>
            <a:br>
              <a:rPr kumimoji="0" lang="en-US" altLang="ru-RU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Поддерживать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инициативу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детей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Родители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могут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принести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семена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для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огорода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рассаду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вместе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детьми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посадить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грядки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ухаживать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за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ними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 </a:t>
            </a:r>
            <a:b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Проходить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вместе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ru-RU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детьми мимо об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ъектов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тропы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Родители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могут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рассматривать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их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беседовать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детьми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закреплять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экологические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знания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Также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можно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сочинять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сказочные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истории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чтобы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развивать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у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ребёнка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творческие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способности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b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Участвовать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совместных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мероприятиях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Это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могут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быть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праздники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развлечения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досуги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которые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помогают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детям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укреплять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здоровье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играть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получать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или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закреплять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экологические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знания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b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Помогать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подготовке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пособий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оборудования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Родители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могут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участвовать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создании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стенда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экологии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изготовлении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табличек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рисунками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подписями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для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объектов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тропы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природоохранных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знаков</a:t>
            </a:r>
            <a:r>
              <a:rPr kumimoji="0" lang="ru-RU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,помочь в изготовлении кормушек для птиц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 </a:t>
            </a:r>
            <a:b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Таким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образом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,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активное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сотрудничество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с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родителями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важно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для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эффективной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работы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учреждения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по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вопросам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экологического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воспитания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 </a:t>
            </a: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детей</a:t>
            </a:r>
            <a:r>
              <a:rPr kumimoji="0" lang="en-US" altLang="ru-RU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955800" y="260985"/>
            <a:ext cx="4452620" cy="9798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9321165" y="76644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260" y="5445125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360" y="95250"/>
            <a:ext cx="8219440" cy="5717540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1" i="0" u="none" strike="noStrike" kern="1200" cap="none" spc="0" normalizeH="0" baseline="0" noProof="0" dirty="0" smtClean="0">
              <a:ln w="6350">
                <a:noFill/>
              </a:ln>
              <a:solidFill>
                <a:srgbClr val="00206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955800" y="260985"/>
            <a:ext cx="4452620" cy="9798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9321165" y="76644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650" y="5589270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Изображение 1" descr="93e3676d-0727-5ae2-b971-2c7ea157c7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295910"/>
            <a:ext cx="7385685" cy="5391785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767080" y="6020435"/>
            <a:ext cx="69735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ru-RU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СОВМЕСТНОЙ ДЕЯТЕЛЬНОСТИ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360" y="95250"/>
            <a:ext cx="8219440" cy="5717540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u-RU" sz="1800" b="1" i="0" u="none" strike="noStrike" kern="1200" cap="none" spc="0" normalizeH="0" baseline="0" noProof="0" dirty="0" smtClean="0">
              <a:ln w="6350">
                <a:noFill/>
              </a:ln>
              <a:solidFill>
                <a:srgbClr val="00206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955800" y="260985"/>
            <a:ext cx="4452620" cy="9798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9321165" y="76644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650" y="5589270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Изображение 2" descr="230071_origina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99110"/>
            <a:ext cx="8510270" cy="511048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627380" y="6029960"/>
            <a:ext cx="61766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ВИДЫ СОВМЕСТНОЙ ДЕЯТЕЛЬНОСТИ</a:t>
            </a:r>
            <a:endParaRPr lang="ru-RU" altLang="en-US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198120"/>
            <a:ext cx="8229600" cy="6771005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Применение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игровых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технологий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на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экологической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тропе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даёт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ряд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положительных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результатов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среди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которых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:</a:t>
            </a:r>
            <a:br>
              <a:rPr lang="en-US" altLang="ru-RU" sz="2000" b="1" noProof="0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Формирование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экологической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культуры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.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Игры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помогают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выработать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у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детей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основы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экологических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навыков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закрепить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элементарные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научные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представления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природе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взаимосвязях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ней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. </a:t>
            </a:r>
            <a:b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Развитие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осознанно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правильного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отношения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к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объектам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явлениям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природы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экологического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мышления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. </a:t>
            </a:r>
            <a:b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Обучение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практическим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действиям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охране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природы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. </a:t>
            </a:r>
            <a:r>
              <a:rPr lang="ru-RU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ети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усваивают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знания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труде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взрослых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природе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осознают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его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значение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формируют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положительное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отношение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к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нему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.</a:t>
            </a:r>
            <a:b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ru-RU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Проявление</a:t>
            </a:r>
            <a:r>
              <a:rPr lang="ru-RU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творческих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способностей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.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Дети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самостоятельно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выбирают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проектные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работы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продуктом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которых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могут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быть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например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альбом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стихов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природе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фотографиями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викторина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лекарственных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растениях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другие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.</a:t>
            </a:r>
            <a:r>
              <a:rPr kumimoji="0" lang="ru-RU" sz="2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 </a:t>
            </a:r>
            <a:r>
              <a:rPr kumimoji="0" lang="ru-RU" sz="20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000" b="1" i="0" u="none" strike="noStrike" kern="1200" cap="none" spc="0" normalizeH="0" baseline="0" noProof="0" dirty="0">
              <a:ln w="6350">
                <a:noFill/>
              </a:ln>
              <a:solidFill>
                <a:srgbClr val="C00000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260" y="5445125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5812698"/>
          </a:xfrm>
          <a:noFill/>
          <a:ln>
            <a:noFill/>
          </a:ln>
          <a:effectLst/>
          <a:sp3d prstMaterial="plastic"/>
        </p:spPr>
        <p:txBody>
          <a:bodyPr vert="horz"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Так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участвуя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коллективной</a:t>
            </a:r>
            <a:r>
              <a:rPr lang="ru-RU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экологической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b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работе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,</a:t>
            </a:r>
            <a:r>
              <a:rPr lang="ru-RU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особенно вместе с родителями,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дети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приобретают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навыки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планирования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самообразования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делового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общения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совместного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решения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проблем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взаимопомощи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. </a:t>
            </a:r>
            <a:b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время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игр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дети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усваивают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знания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труде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взрослых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в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природе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осознают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его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значение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,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формируют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положительное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отношение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к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нему</a:t>
            </a:r>
            <a:r>
              <a:rPr lang="en-US" altLang="ru-RU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>.</a:t>
            </a:r>
            <a: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20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  <a:t/>
            </a:r>
            <a:br>
              <a:rPr lang="en-US" altLang="en-US" sz="1800" b="1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sym typeface="+mn-ea"/>
              </a:rPr>
            </a:br>
            <a: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en-US" sz="1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altLang="en-US" sz="1800" b="1" i="0" u="none" strike="noStrike" kern="1200" cap="none" spc="0" normalizeH="0" baseline="0" noProof="0" dirty="0" smtClean="0">
              <a:ln w="6350"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327150" y="561975"/>
            <a:ext cx="7061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       ВЫВОДЫ</a:t>
            </a: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260" y="5445125"/>
            <a:ext cx="1109980" cy="1110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560" y="332656"/>
            <a:ext cx="7657558" cy="5904656"/>
          </a:xfrm>
          <a:noFill/>
          <a:ln>
            <a:noFill/>
          </a:ln>
          <a:effectLst/>
          <a:sp3d prstMaterial="plastic"/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1" i="0" u="none" strike="noStrike" kern="1200" cap="none" spc="0" normalizeH="0" baseline="0" noProof="0" dirty="0" smtClean="0">
              <a:ln w="6350">
                <a:noFill/>
              </a:ln>
              <a:solidFill>
                <a:srgbClr val="C00000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3" name="Изображение 2" descr="17428905633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635"/>
            <a:ext cx="9178925" cy="6801485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1292860" y="3077210"/>
            <a:ext cx="7071360" cy="62166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266700">
              <a:spcBef>
                <a:spcPct val="0"/>
              </a:spcBef>
              <a:spcAft>
                <a:spcPct val="0"/>
              </a:spcAft>
            </a:pPr>
            <a:r>
              <a:rPr lang="ru-RU" sz="3600" b="1" i="0" cap="all" noProof="0" dirty="0">
                <a:ln w="635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БЛАГОДАРЮ ЗА ВНИМАНИЕ!</a:t>
            </a:r>
            <a:endParaRPr lang="ru-RU" sz="2800" b="1" i="0">
              <a:solidFill>
                <a:schemeClr val="accent4">
                  <a:lumMod val="50000"/>
                </a:schemeClr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3077" name="Picture 2" descr="E:\Стэнд 2\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160" y="5517515"/>
            <a:ext cx="1172845" cy="11734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</TotalTime>
  <Words>164</Words>
  <Application>Microsoft Office PowerPoint</Application>
  <PresentationFormat>Экран (4:3)</PresentationFormat>
  <Paragraphs>61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Green Color</vt:lpstr>
      <vt:lpstr>     ИГРОВЫе ТЕХНОЛОГИи в экологическом образовании детей</vt:lpstr>
      <vt:lpstr>  Игра является одним из способов освоения человеком мира и отношений в нем   Игры широко используются в качестве средства, метода и технологии развития и обучения </vt:lpstr>
      <vt:lpstr>Презентация PowerPoint</vt:lpstr>
      <vt:lpstr>  </vt:lpstr>
      <vt:lpstr>Предметные игры.  В них используют различные предметы природы (листья И СТЕБЛИ РАСТЕНИЙ, семена, цветы, фрукты, овощи).  Например, «Определи по названию», «Дары полей», «Волшебная корзина», «Наш урожай» </vt:lpstr>
      <vt:lpstr>  Запомни и найди растение Цель игры: знакомство с растениями своего края, развитие зрительной памяти. Возраст: дети разных возрастов.  Место проведения: на природе.  Оборудование: кусок ткани,образцы растений.  Ход игры: Дети делятся на команды по 3-4 человека. Всем участникам на 30 секунд  ПЕДАГОГ ПОКАЗывает 5-7 разных ВИДОВ растений, разложенных на ткани. После этого образцы накрывают, а  команды должны найти эти растения вокруг. На поиски отводится определенное время (например,  10 минут). Побеждает та команда, которая быстрее и правильнее выполнит задание. После игры  можно спросить, знают ли дети названия тех растений, которые они искали, а затем рассказать об ИХ особенностях </vt:lpstr>
      <vt:lpstr> </vt:lpstr>
      <vt:lpstr> </vt:lpstr>
      <vt:lpstr> </vt:lpstr>
      <vt:lpstr> </vt:lpstr>
      <vt:lpstr> </vt:lpstr>
      <vt:lpstr> </vt:lpstr>
      <vt:lpstr> </vt:lpstr>
      <vt:lpstr> </vt:lpstr>
      <vt:lpstr>        сБОР НА ЭКСКУрсию Цель игры: сплотить детей, выработать умение работы в группе, развить навыки юных  натуралистов. Возраст: дети разных возрастов Место проведения: в классе, на площадке около школы, на природе. Оборудование: 15-20 карточек одинакового размера или бумажных полосок с названиями разных предметов, как необходимых на экскурсии, так и совершенно ненужных. Например:  тетрадь, ручка, компас, стул, шапка, бинокль, конфеты, зонтик, модные туфли, фотоаппарат, часы,  рулетка и так далее. Ход игры: Дети садятся в кружок, и учитель выдает им коробку или пакет и карточки с названиями  предметов. За определенное время (например, 5 минут) дети должны отобрать 10 предметов,  которые в первую очередь нужны для экскурсии, и сложить их в коробку (это «рюкзак»).  Ненужные карточки откладывают в сторону. После этого дети объясняют, почему они возьмут на  экскурсию именно эти 10 предметов.      </vt:lpstr>
      <vt:lpstr>       </vt:lpstr>
      <vt:lpstr>    Основная целевая аудитория данного направления- преподаватели , обучащиеся различных учебных заведений,родители.  Создание и вся дальнейшая работа учебной экотропы строится на основе сочетания индивидуальной, групповой и массовой форм организации деятельности обучающихся в послеучебное,каникулярное время , во время проведения лагерей и летних программ. При этом широко используются игровые ситуации, конкурсы, соревнования, экологические акции  и праздники.  Игровые учебные технологии на экологических тропах зачастую осуществляются  силами преподавателей и обучающихся,поэтому сам процесс организации и оборудования учебной экологической тропы имеет большое педагогическое значение.  Успех дела во многом зависит от заинтересованности и эмоционального настроя коллектива.  Поэтому главной задачей является привлечение к этому процессу родителей . Инициативная группа становится авангардом, вовлекающим в работу все большее число  участников </vt:lpstr>
      <vt:lpstr>Родители могут помочь на экологической тропе , например, следующим образом:  Поддерживать инициативу детей. Родители могут принести семена для огорода, рассаду, вместе с детьми посадить грядки и ухаживать за ними.   Проходить вместе с детьми мимо объектов тропы. Родители могут рассматривать их, беседовать с детьми, закреплять экологические знания. Также можно сочинять сказочные истории, чтобы развивать у ребёнка творческие способности.  Участвовать в совместных мероприятиях. Это могут быть праздники, развлечения, досуги, которые помогают детям укреплять здоровье, играть и получать или закреплять экологические знания.  Помогать в подготовке пособий и оборудования. Родители могут участвовать в создании стенда по экологии, изготовлении табличек с рисунками и подписями для объектов тропы, природоохранных знаков,помочь в изготовлении кормушек для птиц.  Таким образом, активное сотрудничество с родителями важно для эффективной работы  учреждения по вопросам экологического воспитания детей.</vt:lpstr>
      <vt:lpstr>Презентация PowerPoint</vt:lpstr>
      <vt:lpstr>Презентация PowerPoint</vt:lpstr>
      <vt:lpstr> Применение игровых технологий на экологической тропе даёт ряд положительных результатов, среди которых:  Формирование экологической культуры. Игры помогают выработать у детей основы экологических навыков, закрепить элементарные научные представления о природе и взаимосвязях в ней.   Развитие осознанно правильного отношения к объектам и явлениям природы, экологического мышления.  Обучение практическим действиям по охране природы. Дети усваивают знания о труде взрослых в природе, осознают его значение, формируют положительное отношение к нему.  Проявление творческих способностей. Дети самостоятельно выбирают проектные работы, продуктом которых могут быть, например, альбом стихов о природе с фотографиями, викторина о лекарственных растениях и другие.  </vt:lpstr>
      <vt:lpstr>       Так, участвуя в коллективной экологической  работе , особенно вместе с родителями, дети приобретают навыки планирования, самообразования, делового общения, совместного решения проблем и взаимопомощи.   Во время игр дети усваивают знания о труде взрослых в природе, осознают его значение, формируют положительное отношение к нему.     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xxx</dc:creator>
  <cp:lastModifiedBy>ирбис</cp:lastModifiedBy>
  <cp:revision>527</cp:revision>
  <dcterms:created xsi:type="dcterms:W3CDTF">2008-11-27T06:14:00Z</dcterms:created>
  <dcterms:modified xsi:type="dcterms:W3CDTF">2025-05-26T10:49:50Z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F7F7CF7DB56143559A07543157AC5708_12</vt:lpwstr>
  </property>
  <property fmtid="{D5CDD505-2E9C-101B-9397-08002B2CF9AE}" pid="3" name="KSOProductBuildVer">
    <vt:lpwstr>1049-12.2.0.20326</vt:lpwstr>
  </property>
</Properties>
</file>